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0"/>
  </p:notesMasterIdLst>
  <p:sldIdLst>
    <p:sldId id="332" r:id="rId2"/>
    <p:sldId id="318" r:id="rId3"/>
    <p:sldId id="319" r:id="rId4"/>
    <p:sldId id="323" r:id="rId5"/>
    <p:sldId id="257" r:id="rId6"/>
    <p:sldId id="300" r:id="rId7"/>
    <p:sldId id="292" r:id="rId8"/>
    <p:sldId id="293" r:id="rId9"/>
    <p:sldId id="294" r:id="rId10"/>
    <p:sldId id="295" r:id="rId11"/>
    <p:sldId id="297" r:id="rId12"/>
    <p:sldId id="296" r:id="rId13"/>
    <p:sldId id="291" r:id="rId14"/>
    <p:sldId id="303" r:id="rId15"/>
    <p:sldId id="331" r:id="rId16"/>
    <p:sldId id="321" r:id="rId17"/>
    <p:sldId id="322" r:id="rId18"/>
    <p:sldId id="306" r:id="rId19"/>
    <p:sldId id="310" r:id="rId20"/>
    <p:sldId id="326" r:id="rId21"/>
    <p:sldId id="325" r:id="rId22"/>
    <p:sldId id="320" r:id="rId23"/>
    <p:sldId id="329" r:id="rId24"/>
    <p:sldId id="328" r:id="rId25"/>
    <p:sldId id="330" r:id="rId26"/>
    <p:sldId id="312" r:id="rId27"/>
    <p:sldId id="314" r:id="rId28"/>
    <p:sldId id="333" r:id="rId29"/>
  </p:sldIdLst>
  <p:sldSz cx="9144000" cy="6858000" type="screen4x3"/>
  <p:notesSz cx="6451600" cy="93218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5" autoAdjust="0"/>
    <p:restoredTop sz="94714" autoAdjust="0"/>
  </p:normalViewPr>
  <p:slideViewPr>
    <p:cSldViewPr>
      <p:cViewPr varScale="1">
        <p:scale>
          <a:sx n="84" d="100"/>
          <a:sy n="84" d="100"/>
        </p:scale>
        <p:origin x="-184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795588" cy="46672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654425" y="0"/>
            <a:ext cx="2795588" cy="466725"/>
          </a:xfrm>
          <a:prstGeom prst="rect">
            <a:avLst/>
          </a:prstGeom>
        </p:spPr>
        <p:txBody>
          <a:bodyPr vert="horz" lIns="91440" tIns="45720" rIns="91440" bIns="45720" rtlCol="0"/>
          <a:lstStyle>
            <a:lvl1pPr algn="r">
              <a:defRPr sz="1200"/>
            </a:lvl1pPr>
          </a:lstStyle>
          <a:p>
            <a:fld id="{BB387179-97DB-4DB8-8252-3C8DB67441FC}" type="datetimeFigureOut">
              <a:rPr lang="it-IT" smtClean="0"/>
              <a:pPr/>
              <a:t>20/05/15</a:t>
            </a:fld>
            <a:endParaRPr lang="it-IT"/>
          </a:p>
        </p:txBody>
      </p:sp>
      <p:sp>
        <p:nvSpPr>
          <p:cNvPr id="4" name="Segnaposto immagine diapositiva 3"/>
          <p:cNvSpPr>
            <a:spLocks noGrp="1" noRot="1" noChangeAspect="1"/>
          </p:cNvSpPr>
          <p:nvPr>
            <p:ph type="sldImg" idx="2"/>
          </p:nvPr>
        </p:nvSpPr>
        <p:spPr>
          <a:xfrm>
            <a:off x="895350" y="698500"/>
            <a:ext cx="4660900" cy="34956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44525" y="4427538"/>
            <a:ext cx="5162550" cy="4195762"/>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853488"/>
            <a:ext cx="2795588" cy="46672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654425" y="8853488"/>
            <a:ext cx="2795588" cy="466725"/>
          </a:xfrm>
          <a:prstGeom prst="rect">
            <a:avLst/>
          </a:prstGeom>
        </p:spPr>
        <p:txBody>
          <a:bodyPr vert="horz" lIns="91440" tIns="45720" rIns="91440" bIns="45720" rtlCol="0" anchor="b"/>
          <a:lstStyle>
            <a:lvl1pPr algn="r">
              <a:defRPr sz="1200"/>
            </a:lvl1pPr>
          </a:lstStyle>
          <a:p>
            <a:fld id="{5C835990-560C-4EE7-B787-57E60B5FD94F}" type="slidenum">
              <a:rPr lang="it-IT" smtClean="0"/>
              <a:pPr/>
              <a:t>‹n.›</a:t>
            </a:fld>
            <a:endParaRPr lang="it-IT"/>
          </a:p>
        </p:txBody>
      </p:sp>
    </p:spTree>
    <p:extLst>
      <p:ext uri="{BB962C8B-B14F-4D97-AF65-F5344CB8AC3E}">
        <p14:creationId xmlns:p14="http://schemas.microsoft.com/office/powerpoint/2010/main" val="2722144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5C835990-560C-4EE7-B787-57E60B5FD94F}" type="slidenum">
              <a:rPr lang="it-IT" smtClean="0"/>
              <a:pPr/>
              <a:t>4</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713F098-AD8C-451B-9470-6E29B58A894E}" type="datetimeFigureOut">
              <a:rPr lang="it-IT" smtClean="0"/>
              <a:pPr/>
              <a:t>20/05/15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1A21F2-3ADA-4E29-85A7-37E058CBC6F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713F098-AD8C-451B-9470-6E29B58A894E}" type="datetimeFigureOut">
              <a:rPr lang="it-IT" smtClean="0"/>
              <a:pPr/>
              <a:t>20/05/15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1A21F2-3ADA-4E29-85A7-37E058CBC6F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713F098-AD8C-451B-9470-6E29B58A894E}" type="datetimeFigureOut">
              <a:rPr lang="it-IT" smtClean="0"/>
              <a:pPr/>
              <a:t>20/05/15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1A21F2-3ADA-4E29-85A7-37E058CBC6F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713F098-AD8C-451B-9470-6E29B58A894E}" type="datetimeFigureOut">
              <a:rPr lang="it-IT" smtClean="0"/>
              <a:pPr/>
              <a:t>20/05/15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1A21F2-3ADA-4E29-85A7-37E058CBC6F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713F098-AD8C-451B-9470-6E29B58A894E}" type="datetimeFigureOut">
              <a:rPr lang="it-IT" smtClean="0"/>
              <a:pPr/>
              <a:t>20/05/15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1A21F2-3ADA-4E29-85A7-37E058CBC6F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713F098-AD8C-451B-9470-6E29B58A894E}" type="datetimeFigureOut">
              <a:rPr lang="it-IT" smtClean="0"/>
              <a:pPr/>
              <a:t>20/05/15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1A21F2-3ADA-4E29-85A7-37E058CBC6F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713F098-AD8C-451B-9470-6E29B58A894E}" type="datetimeFigureOut">
              <a:rPr lang="it-IT" smtClean="0"/>
              <a:pPr/>
              <a:t>20/05/15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F1A21F2-3ADA-4E29-85A7-37E058CBC6F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713F098-AD8C-451B-9470-6E29B58A894E}" type="datetimeFigureOut">
              <a:rPr lang="it-IT" smtClean="0"/>
              <a:pPr/>
              <a:t>20/05/15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F1A21F2-3ADA-4E29-85A7-37E058CBC6F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713F098-AD8C-451B-9470-6E29B58A894E}" type="datetimeFigureOut">
              <a:rPr lang="it-IT" smtClean="0"/>
              <a:pPr/>
              <a:t>20/05/15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F1A21F2-3ADA-4E29-85A7-37E058CBC6F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713F098-AD8C-451B-9470-6E29B58A894E}" type="datetimeFigureOut">
              <a:rPr lang="it-IT" smtClean="0"/>
              <a:pPr/>
              <a:t>20/05/15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1A21F2-3ADA-4E29-85A7-37E058CBC6F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713F098-AD8C-451B-9470-6E29B58A894E}" type="datetimeFigureOut">
              <a:rPr lang="it-IT" smtClean="0"/>
              <a:pPr/>
              <a:t>20/05/15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1A21F2-3ADA-4E29-85A7-37E058CBC6F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3F098-AD8C-451B-9470-6E29B58A894E}" type="datetimeFigureOut">
              <a:rPr lang="it-IT" smtClean="0"/>
              <a:pPr/>
              <a:t>20/05/15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A21F2-3ADA-4E29-85A7-37E058CBC6F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en.wikipedia.org/wiki/Civil_union" TargetMode="Externa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1.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Layout" Target="../slideLayouts/slideLayout1.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914400" y="1271588"/>
            <a:ext cx="7924800" cy="3657600"/>
          </a:xfrm>
        </p:spPr>
        <p:txBody>
          <a:bodyPr rtlCol="0">
            <a:normAutofit/>
          </a:bodyPr>
          <a:lstStyle/>
          <a:p>
            <a:pPr>
              <a:defRPr/>
            </a:pPr>
            <a:r>
              <a:rPr lang="en-GB" b="1" dirty="0">
                <a:solidFill>
                  <a:srgbClr val="FF0000"/>
                </a:solidFill>
              </a:rPr>
              <a:t>Legal</a:t>
            </a:r>
            <a:r>
              <a:rPr lang="en-GB" b="1" i="1" dirty="0">
                <a:solidFill>
                  <a:srgbClr val="FF0000"/>
                </a:solidFill>
              </a:rPr>
              <a:t> Status</a:t>
            </a:r>
            <a:r>
              <a:rPr lang="en-GB" b="1" dirty="0">
                <a:solidFill>
                  <a:srgbClr val="FF0000"/>
                </a:solidFill>
              </a:rPr>
              <a:t> of the individual </a:t>
            </a:r>
            <a:r>
              <a:rPr lang="en-US" b="1" dirty="0">
                <a:solidFill>
                  <a:srgbClr val="FF0000"/>
                </a:solidFill>
              </a:rPr>
              <a:t>in the process of European integration</a:t>
            </a:r>
            <a:r>
              <a:rPr lang="it-IT" dirty="0">
                <a:solidFill>
                  <a:srgbClr val="FF0000"/>
                </a:solidFill>
              </a:rPr>
              <a:t/>
            </a:r>
            <a:br>
              <a:rPr lang="it-IT" dirty="0">
                <a:solidFill>
                  <a:srgbClr val="FF0000"/>
                </a:solidFill>
              </a:rPr>
            </a:br>
            <a:endParaRPr lang="el-GR" dirty="0" smtClean="0">
              <a:latin typeface="Times New Roman" pitchFamily="18" charset="0"/>
              <a:cs typeface="Times New Roman" pitchFamily="18" charset="0"/>
            </a:endParaRPr>
          </a:p>
        </p:txBody>
      </p:sp>
      <p:sp>
        <p:nvSpPr>
          <p:cNvPr id="95235" name="Rectangle 3"/>
          <p:cNvSpPr>
            <a:spLocks noGrp="1" noChangeArrowheads="1"/>
          </p:cNvSpPr>
          <p:nvPr>
            <p:ph type="subTitle" idx="1"/>
          </p:nvPr>
        </p:nvSpPr>
        <p:spPr>
          <a:xfrm>
            <a:off x="4114800" y="4267200"/>
            <a:ext cx="4572000" cy="1752600"/>
          </a:xfrm>
        </p:spPr>
        <p:txBody>
          <a:bodyPr rtlCol="0">
            <a:normAutofit/>
          </a:bodyPr>
          <a:lstStyle/>
          <a:p>
            <a:pPr algn="just" fontAlgn="auto">
              <a:spcAft>
                <a:spcPts val="0"/>
              </a:spcAft>
              <a:buFont typeface="Arial" pitchFamily="34" charset="0"/>
              <a:buNone/>
              <a:defRPr/>
            </a:pPr>
            <a:r>
              <a:rPr lang="en-US" b="1" i="1" dirty="0" smtClean="0">
                <a:latin typeface="Times New Roman" pitchFamily="18" charset="0"/>
                <a:cs typeface="Times New Roman" pitchFamily="18" charset="0"/>
              </a:rPr>
              <a:t>Dr </a:t>
            </a:r>
            <a:r>
              <a:rPr lang="en-US" b="1" i="1" dirty="0" err="1" smtClean="0">
                <a:latin typeface="Times New Roman" pitchFamily="18" charset="0"/>
                <a:cs typeface="Times New Roman" pitchFamily="18" charset="0"/>
              </a:rPr>
              <a:t>Valentina</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Colcelli</a:t>
            </a:r>
            <a:endParaRPr lang="el-GR" dirty="0" smtClean="0">
              <a:latin typeface="Times New Roman" pitchFamily="18" charset="0"/>
            </a:endParaRPr>
          </a:p>
        </p:txBody>
      </p:sp>
      <p:sp>
        <p:nvSpPr>
          <p:cNvPr id="4" name="Rectangle 6"/>
          <p:cNvSpPr>
            <a:spLocks noGrp="1" noChangeArrowheads="1"/>
          </p:cNvSpPr>
          <p:nvPr>
            <p:ph type="dt" sz="quarter" idx="10"/>
          </p:nvPr>
        </p:nvSpPr>
        <p:spPr/>
        <p:txBody>
          <a:bodyPr/>
          <a:lstStyle/>
          <a:p>
            <a:pPr>
              <a:defRPr/>
            </a:pPr>
            <a:fld id="{1418C953-C4B6-483D-A8E0-36F85B84D175}" type="datetime1">
              <a:rPr lang="el-GR"/>
              <a:pPr>
                <a:defRPr/>
              </a:pPr>
              <a:t>20/05/15</a:t>
            </a:fld>
            <a:endParaRPr lang="el-GR"/>
          </a:p>
        </p:txBody>
      </p:sp>
      <p:sp>
        <p:nvSpPr>
          <p:cNvPr id="5" name="Rectangle 8"/>
          <p:cNvSpPr>
            <a:spLocks noGrp="1" noChangeArrowheads="1"/>
          </p:cNvSpPr>
          <p:nvPr>
            <p:ph type="sldNum" sz="quarter" idx="12"/>
          </p:nvPr>
        </p:nvSpPr>
        <p:spPr/>
        <p:txBody>
          <a:bodyPr/>
          <a:lstStyle/>
          <a:p>
            <a:pPr>
              <a:defRPr/>
            </a:pPr>
            <a:fld id="{5D5DABFF-4B82-49A5-A0DF-2DB49D007915}" type="slidenum">
              <a:rPr lang="el-GR"/>
              <a:pPr>
                <a:defRPr/>
              </a:pPr>
              <a:t>1</a:t>
            </a:fld>
            <a:endParaRPr lang="el-GR"/>
          </a:p>
        </p:txBody>
      </p:sp>
      <p:pic>
        <p:nvPicPr>
          <p:cNvPr id="2054" name="Picture 4" descr="C:\Users\utente\Desktop\Modulo.J.Monnet\loghi_vari\logo.png"/>
          <p:cNvPicPr>
            <a:picLocks noChangeAspect="1" noChangeArrowheads="1"/>
          </p:cNvPicPr>
          <p:nvPr/>
        </p:nvPicPr>
        <p:blipFill>
          <a:blip r:embed="rId2"/>
          <a:srcRect/>
          <a:stretch>
            <a:fillRect/>
          </a:stretch>
        </p:blipFill>
        <p:spPr bwMode="auto">
          <a:xfrm>
            <a:off x="285750" y="285750"/>
            <a:ext cx="4357688" cy="1138238"/>
          </a:xfrm>
          <a:prstGeom prst="rect">
            <a:avLst/>
          </a:prstGeom>
          <a:noFill/>
          <a:ln w="9525">
            <a:noFill/>
            <a:miter lim="800000"/>
            <a:headEnd/>
            <a:tailEnd/>
          </a:ln>
        </p:spPr>
      </p:pic>
    </p:spTree>
    <p:extLst>
      <p:ext uri="{BB962C8B-B14F-4D97-AF65-F5344CB8AC3E}">
        <p14:creationId xmlns:p14="http://schemas.microsoft.com/office/powerpoint/2010/main" val="169728602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331640" y="1500174"/>
            <a:ext cx="7056784" cy="1248544"/>
          </a:xfrm>
        </p:spPr>
        <p:txBody>
          <a:bodyPr>
            <a:normAutofit fontScale="25000" lnSpcReduction="20000"/>
          </a:bodyPr>
          <a:lstStyle/>
          <a:p>
            <a:r>
              <a:rPr lang="en-US" sz="9600" dirty="0" smtClean="0">
                <a:solidFill>
                  <a:srgbClr val="FF0000"/>
                </a:solidFill>
              </a:rPr>
              <a:t>b):</a:t>
            </a:r>
            <a:endParaRPr lang="en-GB" sz="9600" dirty="0" smtClean="0"/>
          </a:p>
          <a:p>
            <a:r>
              <a:rPr lang="en-GB" sz="9600" dirty="0" smtClean="0"/>
              <a:t>Persons may benefit in some measure from EU law because of the relationship they enjoy with another person e.g. as somebody’s family member. Such persons may be said to enjoy “derived” rights, not necessarily because the rights they enjoy are conferred any less directly by the UE legal system, but rather because the interest which EU law has in conferring rights upon them derives from the relationship which these individuals enjoy with another person, whose benefit is the main interest of UE law.</a:t>
            </a:r>
            <a:endParaRPr lang="it-IT" sz="9600" dirty="0" smtClean="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79984" y="83671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357290" y="857232"/>
            <a:ext cx="7056784" cy="1248544"/>
          </a:xfrm>
        </p:spPr>
        <p:txBody>
          <a:bodyPr>
            <a:normAutofit fontScale="25000" lnSpcReduction="20000"/>
          </a:bodyPr>
          <a:lstStyle/>
          <a:p>
            <a:endParaRPr lang="it-IT" sz="9600" dirty="0" smtClean="0">
              <a:solidFill>
                <a:srgbClr val="FF0000"/>
              </a:solidFill>
            </a:endParaRPr>
          </a:p>
          <a:p>
            <a:r>
              <a:rPr lang="en-US" sz="9600" dirty="0" smtClean="0"/>
              <a:t> </a:t>
            </a:r>
            <a:endParaRPr lang="it-IT" sz="9600" dirty="0" smtClean="0"/>
          </a:p>
          <a:p>
            <a:pPr>
              <a:lnSpc>
                <a:spcPct val="220000"/>
              </a:lnSpc>
            </a:pPr>
            <a:r>
              <a:rPr lang="en-GB" sz="9600" dirty="0" smtClean="0">
                <a:solidFill>
                  <a:srgbClr val="FF0000"/>
                </a:solidFill>
              </a:rPr>
              <a:t>The EU legislator</a:t>
            </a:r>
          </a:p>
          <a:p>
            <a:pPr>
              <a:lnSpc>
                <a:spcPct val="220000"/>
              </a:lnSpc>
            </a:pPr>
            <a:r>
              <a:rPr lang="en-GB" sz="9600" dirty="0" smtClean="0">
                <a:solidFill>
                  <a:srgbClr val="FF0000"/>
                </a:solidFill>
              </a:rPr>
              <a:t> introduces or amends </a:t>
            </a:r>
          </a:p>
          <a:p>
            <a:pPr>
              <a:lnSpc>
                <a:spcPct val="220000"/>
              </a:lnSpc>
            </a:pPr>
            <a:r>
              <a:rPr lang="en-GB" sz="9600" dirty="0" smtClean="0">
                <a:solidFill>
                  <a:srgbClr val="FF0000"/>
                </a:solidFill>
              </a:rPr>
              <a:t>laws ordering them on the status of whom the law’s addressed to.</a:t>
            </a:r>
          </a:p>
          <a:p>
            <a:endParaRPr lang="en-GB" sz="9600" dirty="0" smtClean="0">
              <a:solidFill>
                <a:srgbClr val="FF0000"/>
              </a:solidFill>
            </a:endParaRPr>
          </a:p>
          <a:p>
            <a:endParaRPr lang="en-GB" sz="9600" dirty="0" smtClean="0">
              <a:solidFill>
                <a:srgbClr val="FF0000"/>
              </a:solidFill>
            </a:endParaRPr>
          </a:p>
          <a:p>
            <a:endParaRPr lang="it-IT" sz="9600" dirty="0" smtClean="0">
              <a:solidFill>
                <a:srgbClr val="FF0000"/>
              </a:solidFill>
            </a:endParaRPr>
          </a:p>
          <a:p>
            <a:r>
              <a:rPr lang="en-GB" sz="9600" dirty="0" smtClean="0">
                <a:solidFill>
                  <a:srgbClr val="FF0000"/>
                </a:solidFill>
              </a:rPr>
              <a:t> </a:t>
            </a:r>
            <a:endParaRPr lang="it-IT" sz="9600" dirty="0" smtClean="0">
              <a:solidFill>
                <a:srgbClr val="FF0000"/>
              </a:solidFill>
            </a:endParaRPr>
          </a:p>
          <a:p>
            <a:endParaRPr lang="it-IT" sz="7400" dirty="0">
              <a:solidFill>
                <a:srgbClr val="FF0000"/>
              </a:solidFill>
            </a:endParaRPr>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85918" y="121442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357290" y="857232"/>
            <a:ext cx="7056784" cy="1248544"/>
          </a:xfrm>
        </p:spPr>
        <p:txBody>
          <a:bodyPr>
            <a:normAutofit fontScale="25000" lnSpcReduction="20000"/>
          </a:bodyPr>
          <a:lstStyle/>
          <a:p>
            <a:endParaRPr lang="it-IT" sz="9600" dirty="0" smtClean="0">
              <a:solidFill>
                <a:srgbClr val="FF0000"/>
              </a:solidFill>
            </a:endParaRPr>
          </a:p>
          <a:p>
            <a:r>
              <a:rPr lang="en-US" sz="5600" dirty="0" smtClean="0">
                <a:solidFill>
                  <a:srgbClr val="00B050"/>
                </a:solidFill>
              </a:rPr>
              <a:t>Has the process of European integration changed the juridical traditional definition of Individual status?</a:t>
            </a:r>
          </a:p>
          <a:p>
            <a:r>
              <a:rPr lang="en-US" sz="9600" dirty="0" smtClean="0">
                <a:solidFill>
                  <a:srgbClr val="FF0000"/>
                </a:solidFill>
              </a:rPr>
              <a:t>a</a:t>
            </a:r>
            <a:r>
              <a:rPr lang="en-US" sz="6400" dirty="0" smtClean="0"/>
              <a:t>. </a:t>
            </a:r>
            <a:r>
              <a:rPr lang="en-GB" sz="6400" dirty="0" smtClean="0"/>
              <a:t>European Union law impacts on “traditional” legal status (i.e. status of parent and child, workers’ family members, status of partner, status of wife, status of husband) </a:t>
            </a:r>
          </a:p>
          <a:p>
            <a:r>
              <a:rPr lang="en-GB" sz="6400" dirty="0" smtClean="0">
                <a:solidFill>
                  <a:srgbClr val="FF0000"/>
                </a:solidFill>
              </a:rPr>
              <a:t>b</a:t>
            </a:r>
            <a:r>
              <a:rPr lang="en-GB" sz="6400" dirty="0" smtClean="0"/>
              <a:t>. It  creates new legal status connected with economic rules, market organisation and free circulation (</a:t>
            </a:r>
            <a:r>
              <a:rPr lang="en-GB" sz="6400" dirty="0" err="1" smtClean="0"/>
              <a:t>f.i</a:t>
            </a:r>
            <a:r>
              <a:rPr lang="en-GB" sz="6400" dirty="0" smtClean="0"/>
              <a:t>. status of consumer, status of producer, status of farmer, status family member, etc.).</a:t>
            </a:r>
          </a:p>
          <a:p>
            <a:endParaRPr lang="en-GB" sz="6400" dirty="0" smtClean="0"/>
          </a:p>
          <a:p>
            <a:pPr marL="1143000" indent="-1143000">
              <a:buAutoNum type="alphaLcPeriod" startAt="3"/>
            </a:pPr>
            <a:r>
              <a:rPr lang="en-GB" sz="6400" dirty="0" smtClean="0"/>
              <a:t>EU gives a new dignity to the “secret” status ( as they were defined by </a:t>
            </a:r>
            <a:r>
              <a:rPr lang="en-GB" sz="6400" dirty="0" err="1" smtClean="0"/>
              <a:t>Alpa</a:t>
            </a:r>
            <a:r>
              <a:rPr lang="en-GB" sz="6400" dirty="0" smtClean="0"/>
              <a:t>): status of homosexual or the common law husband or common law mother. The EU law promotes their dignity: the first disappears or second has the dignity of family members:</a:t>
            </a:r>
          </a:p>
          <a:p>
            <a:pPr marL="1143000" indent="-1143000"/>
            <a:r>
              <a:rPr lang="en-GB" sz="6400" dirty="0" smtClean="0"/>
              <a:t>Es. </a:t>
            </a:r>
            <a:r>
              <a:rPr lang="en-US" sz="6400" dirty="0" smtClean="0"/>
              <a:t> Directive 2004/38/EC’s definition of “Family Member”</a:t>
            </a:r>
            <a:endParaRPr lang="it-IT" sz="6400" dirty="0" smtClean="0"/>
          </a:p>
          <a:p>
            <a:r>
              <a:rPr lang="en-US" sz="6400" dirty="0" smtClean="0"/>
              <a:t>(a) The spouse;</a:t>
            </a:r>
            <a:endParaRPr lang="it-IT" sz="6400" dirty="0" smtClean="0"/>
          </a:p>
          <a:p>
            <a:r>
              <a:rPr lang="en-US" sz="6400" dirty="0" smtClean="0"/>
              <a:t>(b) the partner with whom the Union citizen has contracted a </a:t>
            </a:r>
            <a:r>
              <a:rPr lang="en-US" sz="6400" dirty="0" smtClean="0">
                <a:hlinkClick r:id="rId2"/>
              </a:rPr>
              <a:t>registered partnership</a:t>
            </a:r>
            <a:r>
              <a:rPr lang="en-US" sz="6400" dirty="0" smtClean="0"/>
              <a:t>, on the basis of the legislation of a [EU/EEA] Member State,</a:t>
            </a:r>
            <a:endParaRPr lang="it-IT" sz="6400" dirty="0" smtClean="0"/>
          </a:p>
          <a:p>
            <a:endParaRPr lang="it-IT" sz="6400" dirty="0" smtClean="0"/>
          </a:p>
          <a:p>
            <a:r>
              <a:rPr lang="it-IT" sz="6400" dirty="0" smtClean="0"/>
              <a:t>G. </a:t>
            </a:r>
            <a:r>
              <a:rPr lang="it-IT" sz="6400" dirty="0" err="1" smtClean="0"/>
              <a:t>Alpa</a:t>
            </a:r>
            <a:r>
              <a:rPr lang="it-IT" sz="6400" dirty="0" smtClean="0"/>
              <a:t>, Status e capacità, </a:t>
            </a:r>
            <a:r>
              <a:rPr lang="it-IT" sz="6400" dirty="0" err="1" smtClean="0"/>
              <a:t>Roma_Bari</a:t>
            </a:r>
            <a:r>
              <a:rPr lang="it-IT" sz="6400" dirty="0" smtClean="0"/>
              <a:t>, 1993, 37.</a:t>
            </a:r>
          </a:p>
          <a:p>
            <a:endParaRPr lang="en-GB" sz="9600" dirty="0" smtClean="0"/>
          </a:p>
          <a:p>
            <a:endParaRPr lang="it-IT" sz="9600" dirty="0" smtClean="0"/>
          </a:p>
          <a:p>
            <a:endParaRPr lang="it-IT" sz="9600" dirty="0" smtClean="0"/>
          </a:p>
          <a:p>
            <a:r>
              <a:rPr lang="en-GB" sz="9600" dirty="0" smtClean="0"/>
              <a:t> </a:t>
            </a:r>
            <a:endParaRPr lang="it-IT" sz="9600" dirty="0" smtClean="0"/>
          </a:p>
          <a:p>
            <a:endParaRPr lang="it-IT" sz="7400" dirty="0"/>
          </a:p>
        </p:txBody>
      </p:sp>
      <p:pic>
        <p:nvPicPr>
          <p:cNvPr id="9" name="Picture 3"/>
          <p:cNvPicPr>
            <a:picLocks noChangeAspect="1" noChangeArrowheads="1"/>
          </p:cNvPicPr>
          <p:nvPr/>
        </p:nvPicPr>
        <p:blipFill>
          <a:blip r:embed="rId3"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00166" y="1000108"/>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85918" y="121442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571604" y="785794"/>
            <a:ext cx="7056784" cy="1248544"/>
          </a:xfrm>
        </p:spPr>
        <p:txBody>
          <a:bodyPr>
            <a:normAutofit fontScale="25000" lnSpcReduction="20000"/>
          </a:bodyPr>
          <a:lstStyle/>
          <a:p>
            <a:r>
              <a:rPr lang="en-US" sz="9600" dirty="0" smtClean="0">
                <a:solidFill>
                  <a:srgbClr val="FF0000"/>
                </a:solidFill>
              </a:rPr>
              <a:t>Problems:</a:t>
            </a:r>
            <a:endParaRPr lang="it-IT" sz="9600" dirty="0" smtClean="0">
              <a:solidFill>
                <a:srgbClr val="FF0000"/>
              </a:solidFill>
            </a:endParaRPr>
          </a:p>
          <a:p>
            <a:r>
              <a:rPr lang="en-US" sz="9600" dirty="0" smtClean="0"/>
              <a:t> </a:t>
            </a:r>
          </a:p>
          <a:p>
            <a:r>
              <a:rPr lang="en-US" sz="9600" dirty="0" smtClean="0"/>
              <a:t>Is the selection  of the individual’s status by the EU legal system and their increase numbers synonymous of  new privileges </a:t>
            </a:r>
            <a:r>
              <a:rPr lang="en-GB" sz="9600" dirty="0" smtClean="0"/>
              <a:t>? </a:t>
            </a:r>
          </a:p>
          <a:p>
            <a:endParaRPr lang="en-GB" sz="9600" dirty="0" smtClean="0"/>
          </a:p>
          <a:p>
            <a:r>
              <a:rPr lang="en-GB" sz="9600" dirty="0" smtClean="0"/>
              <a:t>Is </a:t>
            </a:r>
            <a:r>
              <a:rPr lang="en-US" sz="9600" dirty="0" smtClean="0"/>
              <a:t>the selection  of the individual’s status by the EU legal system and their increase numbers</a:t>
            </a:r>
            <a:endParaRPr lang="en-GB" sz="9600" dirty="0" smtClean="0"/>
          </a:p>
          <a:p>
            <a:r>
              <a:rPr lang="en-GB" sz="9600" dirty="0" smtClean="0"/>
              <a:t>instrument of formal equality only?</a:t>
            </a:r>
          </a:p>
          <a:p>
            <a:endParaRPr lang="en-GB" sz="9600" dirty="0" smtClean="0"/>
          </a:p>
          <a:p>
            <a:r>
              <a:rPr lang="en-GB" sz="9600" dirty="0" smtClean="0"/>
              <a:t>Is </a:t>
            </a:r>
            <a:r>
              <a:rPr lang="en-US" sz="9600" dirty="0" smtClean="0"/>
              <a:t>the selection  of the individual’s status by the EU legal system and their increase numbers a back to the past?</a:t>
            </a:r>
            <a:endParaRPr lang="en-GB" sz="9600" dirty="0" smtClean="0"/>
          </a:p>
          <a:p>
            <a:r>
              <a:rPr lang="en-US" sz="9600" dirty="0" smtClean="0"/>
              <a:t> </a:t>
            </a:r>
          </a:p>
          <a:p>
            <a:endParaRPr lang="en-US" sz="9600" dirty="0" smtClean="0"/>
          </a:p>
          <a:p>
            <a:endParaRPr lang="en-GB" sz="9600" dirty="0" smtClean="0"/>
          </a:p>
          <a:p>
            <a:endParaRPr lang="es-ES" sz="9600" dirty="0" smtClean="0"/>
          </a:p>
          <a:p>
            <a:endParaRPr lang="it-IT" sz="24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928794" y="92867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857356"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285852" y="642918"/>
            <a:ext cx="7056784" cy="1248544"/>
          </a:xfrm>
        </p:spPr>
        <p:txBody>
          <a:bodyPr>
            <a:normAutofit fontScale="25000" lnSpcReduction="20000"/>
          </a:bodyPr>
          <a:lstStyle/>
          <a:p>
            <a:r>
              <a:rPr lang="en-US" sz="9600" dirty="0" smtClean="0"/>
              <a:t> </a:t>
            </a:r>
          </a:p>
          <a:p>
            <a:r>
              <a:rPr lang="en-US" sz="9600" dirty="0" smtClean="0">
                <a:solidFill>
                  <a:srgbClr val="C00000"/>
                </a:solidFill>
              </a:rPr>
              <a:t>Selection of the individual’s status by the EU legal system means:</a:t>
            </a:r>
          </a:p>
          <a:p>
            <a:pPr algn="l"/>
            <a:endParaRPr lang="en-US" sz="9600" dirty="0" smtClean="0"/>
          </a:p>
          <a:p>
            <a:r>
              <a:rPr lang="en-GB" sz="9600" b="1" dirty="0" smtClean="0"/>
              <a:t>What does the </a:t>
            </a:r>
            <a:r>
              <a:rPr lang="en-US" sz="9600" b="1" dirty="0" smtClean="0"/>
              <a:t>selection of the individual’s </a:t>
            </a:r>
            <a:r>
              <a:rPr lang="en-US" sz="9600" b="1" i="1" dirty="0" smtClean="0"/>
              <a:t>status</a:t>
            </a:r>
            <a:r>
              <a:rPr lang="en-US" sz="9600" b="1" dirty="0" smtClean="0"/>
              <a:t> by the EU legal system not only do?</a:t>
            </a:r>
            <a:endParaRPr lang="it-IT" sz="9600" dirty="0" smtClean="0"/>
          </a:p>
          <a:p>
            <a:r>
              <a:rPr lang="en-US" sz="9600" dirty="0" smtClean="0"/>
              <a:t>No formal equality</a:t>
            </a:r>
            <a:endParaRPr lang="it-IT" sz="9600" dirty="0" smtClean="0"/>
          </a:p>
          <a:p>
            <a:r>
              <a:rPr lang="en-US" sz="9600" dirty="0" smtClean="0"/>
              <a:t>No synonymous of new privileges</a:t>
            </a:r>
            <a:endParaRPr lang="it-IT" sz="9600" dirty="0" smtClean="0"/>
          </a:p>
          <a:p>
            <a:r>
              <a:rPr lang="en-US" sz="9600" dirty="0" smtClean="0"/>
              <a:t>It is not an instrument only for formal equality (as in the legal systems building after the French Revolution) and synonymous of new privileges.</a:t>
            </a:r>
            <a:endParaRPr lang="it-IT" sz="9600" dirty="0" smtClean="0"/>
          </a:p>
          <a:p>
            <a:r>
              <a:rPr lang="en-GB" sz="9600" dirty="0" smtClean="0"/>
              <a:t>i.e. </a:t>
            </a:r>
            <a:endParaRPr lang="it-IT" sz="9600" dirty="0" smtClean="0"/>
          </a:p>
          <a:p>
            <a:r>
              <a:rPr lang="en-US" sz="9600" dirty="0" smtClean="0">
                <a:solidFill>
                  <a:schemeClr val="tx1"/>
                </a:solidFill>
              </a:rPr>
              <a:t>EU citizenship as a fundamental status</a:t>
            </a:r>
            <a:endParaRPr lang="it-IT" sz="9600" dirty="0" smtClean="0">
              <a:solidFill>
                <a:schemeClr val="tx1"/>
              </a:solidFill>
            </a:endParaRPr>
          </a:p>
          <a:p>
            <a:r>
              <a:rPr lang="en-GB" sz="9600" dirty="0" smtClean="0"/>
              <a:t>(Rights</a:t>
            </a:r>
            <a:r>
              <a:rPr lang="en-US" sz="9600" dirty="0" smtClean="0"/>
              <a:t> and duties)</a:t>
            </a:r>
            <a:endParaRPr lang="it-IT" sz="9600" dirty="0" smtClean="0"/>
          </a:p>
          <a:p>
            <a:r>
              <a:rPr lang="en-US" sz="9600" b="1" dirty="0" smtClean="0">
                <a:solidFill>
                  <a:schemeClr val="tx1"/>
                </a:solidFill>
              </a:rPr>
              <a:t>No discrimination</a:t>
            </a:r>
            <a:endParaRPr lang="it-IT" sz="9600" dirty="0" smtClean="0">
              <a:solidFill>
                <a:schemeClr val="tx1"/>
              </a:solidFill>
            </a:endParaRPr>
          </a:p>
          <a:p>
            <a:r>
              <a:rPr lang="en-US" sz="9600" dirty="0" smtClean="0">
                <a:solidFill>
                  <a:srgbClr val="FF0000"/>
                </a:solidFill>
              </a:rPr>
              <a:t>(Martinez </a:t>
            </a:r>
            <a:r>
              <a:rPr lang="en-US" sz="9600" dirty="0" err="1" smtClean="0">
                <a:solidFill>
                  <a:srgbClr val="FF0000"/>
                </a:solidFill>
              </a:rPr>
              <a:t>Sala</a:t>
            </a:r>
            <a:r>
              <a:rPr lang="en-US" sz="9600" dirty="0" smtClean="0">
                <a:solidFill>
                  <a:srgbClr val="FF0000"/>
                </a:solidFill>
              </a:rPr>
              <a:t> C-85/96 (1998))</a:t>
            </a:r>
            <a:endParaRPr lang="it-IT" sz="9600" dirty="0" smtClean="0">
              <a:solidFill>
                <a:srgbClr val="FF0000"/>
              </a:solidFill>
            </a:endParaRPr>
          </a:p>
          <a:p>
            <a:r>
              <a:rPr lang="en-US" sz="9600" dirty="0" smtClean="0"/>
              <a:t> </a:t>
            </a:r>
            <a:endParaRPr lang="it-IT" sz="9600" dirty="0" smtClean="0"/>
          </a:p>
          <a:p>
            <a:pPr marL="1371600" indent="-1371600" algn="l"/>
            <a:endParaRPr lang="it-IT" sz="9600" dirty="0" smtClean="0"/>
          </a:p>
          <a:p>
            <a:pPr marL="1371600" indent="-1371600" algn="l"/>
            <a:r>
              <a:rPr lang="en-US" sz="9600" dirty="0" smtClean="0"/>
              <a:t> </a:t>
            </a:r>
          </a:p>
          <a:p>
            <a:r>
              <a:rPr lang="en-US" sz="9600" dirty="0" smtClean="0"/>
              <a:t> </a:t>
            </a:r>
          </a:p>
          <a:p>
            <a:endParaRPr lang="en-US" sz="9600" dirty="0" smtClean="0"/>
          </a:p>
          <a:p>
            <a:endParaRPr lang="en-GB" sz="9600" dirty="0" smtClean="0"/>
          </a:p>
          <a:p>
            <a:endParaRPr lang="es-ES" sz="9600" dirty="0" smtClean="0"/>
          </a:p>
          <a:p>
            <a:endParaRPr lang="it-IT" sz="24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85918"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285852" y="642918"/>
            <a:ext cx="7056784" cy="1248544"/>
          </a:xfrm>
        </p:spPr>
        <p:txBody>
          <a:bodyPr>
            <a:normAutofit fontScale="25000" lnSpcReduction="20000"/>
          </a:bodyPr>
          <a:lstStyle/>
          <a:p>
            <a:r>
              <a:rPr lang="en-US" sz="9600" dirty="0" smtClean="0"/>
              <a:t> </a:t>
            </a:r>
          </a:p>
          <a:p>
            <a:r>
              <a:rPr lang="en-US" sz="9600" dirty="0" smtClean="0">
                <a:solidFill>
                  <a:srgbClr val="C00000"/>
                </a:solidFill>
              </a:rPr>
              <a:t>Selection of the individual’s status by the EU legal system means:</a:t>
            </a:r>
          </a:p>
          <a:p>
            <a:pPr algn="l"/>
            <a:endParaRPr lang="en-US" sz="9600" dirty="0" smtClean="0"/>
          </a:p>
          <a:p>
            <a:pPr marL="1371600" indent="-1371600" algn="l">
              <a:buAutoNum type="romanLcParenR"/>
            </a:pPr>
            <a:r>
              <a:rPr lang="en-US" sz="9600" dirty="0" smtClean="0"/>
              <a:t>Functional to the its building and working EU legal system; </a:t>
            </a:r>
          </a:p>
          <a:p>
            <a:pPr marL="1371600" indent="-1371600" algn="l">
              <a:buAutoNum type="romanLcParenR"/>
            </a:pPr>
            <a:r>
              <a:rPr lang="en-US" sz="9600" dirty="0" smtClean="0"/>
              <a:t>EU legal system supervises Individual Legal status  identification </a:t>
            </a:r>
            <a:r>
              <a:rPr lang="en-GB" sz="9600" dirty="0" smtClean="0"/>
              <a:t>to ensure the existence and its survival</a:t>
            </a:r>
            <a:endParaRPr lang="en-US" sz="9600" dirty="0" smtClean="0"/>
          </a:p>
          <a:p>
            <a:pPr marL="1371600" indent="-1371600" algn="l">
              <a:buAutoNum type="romanLcParenR"/>
            </a:pPr>
            <a:r>
              <a:rPr lang="en-US" sz="9600" dirty="0" smtClean="0">
                <a:solidFill>
                  <a:srgbClr val="00B050"/>
                </a:solidFill>
              </a:rPr>
              <a:t>Underlines the trend to a new form of welfare state</a:t>
            </a:r>
          </a:p>
          <a:p>
            <a:pPr marL="1371600" indent="-1371600" algn="l">
              <a:buAutoNum type="romanLcParenR"/>
            </a:pPr>
            <a:endParaRPr lang="en-US" sz="9600" dirty="0" smtClean="0">
              <a:solidFill>
                <a:srgbClr val="00B050"/>
              </a:solidFill>
            </a:endParaRPr>
          </a:p>
          <a:p>
            <a:pPr marL="1371600" indent="-1371600" algn="l">
              <a:buAutoNum type="romanLcParenR"/>
            </a:pPr>
            <a:endParaRPr lang="en-US" sz="9600" dirty="0" smtClean="0">
              <a:solidFill>
                <a:srgbClr val="00B050"/>
              </a:solidFill>
            </a:endParaRPr>
          </a:p>
          <a:p>
            <a:r>
              <a:rPr lang="en-US" sz="9600" dirty="0" smtClean="0"/>
              <a:t> </a:t>
            </a:r>
            <a:endParaRPr lang="it-IT" sz="9600" dirty="0" smtClean="0"/>
          </a:p>
          <a:p>
            <a:pPr marL="1371600" indent="-1371600" algn="l"/>
            <a:endParaRPr lang="it-IT" sz="9600" dirty="0" smtClean="0"/>
          </a:p>
          <a:p>
            <a:pPr marL="1371600" indent="-1371600" algn="l"/>
            <a:r>
              <a:rPr lang="en-US" sz="9600" dirty="0" smtClean="0"/>
              <a:t> </a:t>
            </a:r>
          </a:p>
          <a:p>
            <a:r>
              <a:rPr lang="en-US" sz="9600" dirty="0" smtClean="0"/>
              <a:t> </a:t>
            </a:r>
          </a:p>
          <a:p>
            <a:endParaRPr lang="en-US" sz="9600" dirty="0" smtClean="0"/>
          </a:p>
          <a:p>
            <a:endParaRPr lang="en-GB" sz="9600" dirty="0" smtClean="0"/>
          </a:p>
          <a:p>
            <a:endParaRPr lang="es-ES" sz="9600" dirty="0" smtClean="0"/>
          </a:p>
          <a:p>
            <a:endParaRPr lang="it-IT" sz="24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85918"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285852" y="642918"/>
            <a:ext cx="7056784" cy="1248544"/>
          </a:xfrm>
        </p:spPr>
        <p:txBody>
          <a:bodyPr>
            <a:normAutofit fontScale="25000" lnSpcReduction="20000"/>
          </a:bodyPr>
          <a:lstStyle/>
          <a:p>
            <a:r>
              <a:rPr lang="en-US" sz="9600" dirty="0" smtClean="0"/>
              <a:t> </a:t>
            </a:r>
          </a:p>
          <a:p>
            <a:pPr algn="l"/>
            <a:endParaRPr lang="en-US" sz="9600" dirty="0" smtClean="0"/>
          </a:p>
          <a:p>
            <a:r>
              <a:rPr lang="en-GB" sz="11200" dirty="0" smtClean="0">
                <a:solidFill>
                  <a:srgbClr val="FF0000"/>
                </a:solidFill>
              </a:rPr>
              <a:t>It could be of relevant examining significance to the EU Court of the Justice </a:t>
            </a:r>
          </a:p>
          <a:p>
            <a:r>
              <a:rPr lang="en-GB" sz="11200" dirty="0" smtClean="0">
                <a:solidFill>
                  <a:srgbClr val="FF0000"/>
                </a:solidFill>
              </a:rPr>
              <a:t>About expression “fundamental status”.</a:t>
            </a:r>
          </a:p>
          <a:p>
            <a:endParaRPr lang="en-GB" sz="11200" dirty="0" smtClean="0"/>
          </a:p>
          <a:p>
            <a:endParaRPr lang="en-GB" sz="11200" dirty="0" smtClean="0"/>
          </a:p>
          <a:p>
            <a:r>
              <a:rPr lang="en-GB" sz="11200" dirty="0" smtClean="0"/>
              <a:t>(C-413/99 - </a:t>
            </a:r>
            <a:r>
              <a:rPr lang="en-GB" sz="11200" dirty="0" err="1" smtClean="0"/>
              <a:t>Baumbast</a:t>
            </a:r>
            <a:r>
              <a:rPr lang="en-GB" sz="11200" dirty="0" smtClean="0"/>
              <a:t> and R. v Secretary of State for the Home Department, Case C-413/99, Reports of Cases 2002 I-07091; Case C‑503/09, Lucy Stewart v. Secretary of State for Work and Pensions, 21 July 2011)</a:t>
            </a:r>
          </a:p>
          <a:p>
            <a:r>
              <a:rPr lang="en-US" sz="11200" dirty="0" smtClean="0"/>
              <a:t> </a:t>
            </a:r>
          </a:p>
          <a:p>
            <a:endParaRPr lang="en-US" sz="9600" dirty="0" smtClean="0"/>
          </a:p>
          <a:p>
            <a:endParaRPr lang="en-GB" sz="9600" dirty="0" smtClean="0"/>
          </a:p>
          <a:p>
            <a:endParaRPr lang="es-ES" sz="9600" dirty="0" smtClean="0"/>
          </a:p>
          <a:p>
            <a:endParaRPr lang="it-IT" sz="24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85918"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285852" y="-24"/>
            <a:ext cx="7056784" cy="1248544"/>
          </a:xfrm>
        </p:spPr>
        <p:txBody>
          <a:bodyPr>
            <a:normAutofit fontScale="25000" lnSpcReduction="20000"/>
          </a:bodyPr>
          <a:lstStyle/>
          <a:p>
            <a:r>
              <a:rPr lang="en-US" sz="9600" dirty="0" smtClean="0"/>
              <a:t> </a:t>
            </a:r>
          </a:p>
          <a:p>
            <a:endParaRPr lang="en-GB" sz="6400" dirty="0" smtClean="0"/>
          </a:p>
          <a:p>
            <a:r>
              <a:rPr lang="en-GB" sz="6400" dirty="0" smtClean="0">
                <a:solidFill>
                  <a:srgbClr val="FF0000"/>
                </a:solidFill>
              </a:rPr>
              <a:t>Lucy Stewart v. Secretary of State for Work and Pensions</a:t>
            </a:r>
            <a:r>
              <a:rPr lang="en-GB" sz="6400" baseline="30000" dirty="0" smtClean="0">
                <a:solidFill>
                  <a:srgbClr val="FF0000"/>
                </a:solidFill>
              </a:rPr>
              <a:t>,</a:t>
            </a:r>
            <a:r>
              <a:rPr lang="en-GB" sz="6400" dirty="0" smtClean="0"/>
              <a:t> that clearly explicated: </a:t>
            </a:r>
          </a:p>
          <a:p>
            <a:endParaRPr lang="en-GB" sz="6400" dirty="0" smtClean="0"/>
          </a:p>
          <a:p>
            <a:r>
              <a:rPr lang="en-GB" sz="6400" dirty="0" smtClean="0"/>
              <a:t>"(80) The status of citizen of the Union is destined to be the fundamental status of nationals of the Member States, enabling those among such nationals who find themselves in the same situation to receive, as regards the material scope of the Treaty, the same treatment in law irrespective of their nationality, subject to such exceptions as are provided for in that regard. (81) Situations falling within the material scope of EU law include those involving the exercise of the fundamental freedoms guaranteed by the Treaties, in particular those involving the freedom to move and reside within the territory of the Member States, as conferred by Article 21TFEU . (82) In the case of the main proceedings, it is common ground that Ms Stewart has, in her capacity as a citizen of the Union, exercised her freedom to move and to stay in a Member State other than her Member State of origin.(83</a:t>
            </a:r>
            <a:r>
              <a:rPr lang="en-GB" sz="6400" dirty="0" smtClean="0">
                <a:solidFill>
                  <a:srgbClr val="FF0000"/>
                </a:solidFill>
              </a:rPr>
              <a:t>) In as much as a citizen of the Union must be granted, in all Member States, the same treatment in law as that accorded to nationals of those Member States who find themselves in the same situation, it would be incompatible with the right to freedom of movement were citizens to receive, in the Member State of which they are nationals, treatment less favourable than that which they would enjoy if they had not availed themselves of the opportunities offered by the Treaty in relation to freedom of movement". </a:t>
            </a:r>
            <a:endParaRPr lang="it-IT" sz="6400" dirty="0" smtClean="0">
              <a:solidFill>
                <a:srgbClr val="FF0000"/>
              </a:solidFill>
            </a:endParaRPr>
          </a:p>
          <a:p>
            <a:pPr hangingPunct="0"/>
            <a:endParaRPr lang="en-GB" sz="6400" dirty="0" smtClean="0"/>
          </a:p>
          <a:p>
            <a:pPr hangingPunct="0"/>
            <a:endParaRPr lang="en-GB" sz="6400" dirty="0" smtClean="0"/>
          </a:p>
          <a:p>
            <a:pPr hangingPunct="0"/>
            <a:r>
              <a:rPr lang="en-GB" sz="4800" dirty="0" smtClean="0"/>
              <a:t>  Case C‑503/09, Lucy Stewart v. Secretary of State for Work and Pensions, 21 July 2011</a:t>
            </a:r>
            <a:endParaRPr lang="it-IT" sz="4800" dirty="0" smtClean="0"/>
          </a:p>
          <a:p>
            <a:pPr hangingPunct="0"/>
            <a:r>
              <a:rPr lang="en-GB" sz="4800" dirty="0" smtClean="0"/>
              <a:t>Case </a:t>
            </a:r>
            <a:r>
              <a:rPr lang="en-GB" sz="4800" dirty="0" err="1" smtClean="0"/>
              <a:t>Grzelczyk</a:t>
            </a:r>
            <a:r>
              <a:rPr lang="en-GB" sz="4800" dirty="0" smtClean="0"/>
              <a:t> cited, paragraph 33; Case </a:t>
            </a:r>
            <a:r>
              <a:rPr lang="en-GB" sz="4800" dirty="0" err="1" smtClean="0"/>
              <a:t>D’Hoop</a:t>
            </a:r>
            <a:r>
              <a:rPr lang="en-GB" sz="4800" dirty="0" smtClean="0"/>
              <a:t> cited, paragraph 29; and </a:t>
            </a:r>
            <a:r>
              <a:rPr lang="en-GB" sz="4800" dirty="0" err="1" smtClean="0"/>
              <a:t>Rüffler</a:t>
            </a:r>
            <a:r>
              <a:rPr lang="en-GB" sz="4800" dirty="0" smtClean="0"/>
              <a:t>, cited paragraph 63.</a:t>
            </a:r>
            <a:endParaRPr lang="it-IT" sz="4800" dirty="0" smtClean="0"/>
          </a:p>
          <a:p>
            <a:pPr hangingPunct="0"/>
            <a:r>
              <a:rPr lang="en-GB" sz="4800" dirty="0" smtClean="0"/>
              <a:t> </a:t>
            </a:r>
            <a:endParaRPr lang="it-IT" sz="4800" dirty="0" smtClean="0"/>
          </a:p>
          <a:p>
            <a:pPr hangingPunct="0"/>
            <a:r>
              <a:rPr lang="en-GB" sz="4800" dirty="0" smtClean="0"/>
              <a:t>Case </a:t>
            </a:r>
            <a:r>
              <a:rPr lang="en-GB" sz="4800" dirty="0" err="1" smtClean="0"/>
              <a:t>D’Hoop</a:t>
            </a:r>
            <a:r>
              <a:rPr lang="en-GB" sz="4800" dirty="0" smtClean="0"/>
              <a:t> cited, paragraph 30, and C-224/02 </a:t>
            </a:r>
            <a:r>
              <a:rPr lang="en-GB" sz="4800" dirty="0" err="1" smtClean="0"/>
              <a:t>Pusa</a:t>
            </a:r>
            <a:r>
              <a:rPr lang="en-GB" sz="4800" dirty="0" smtClean="0"/>
              <a:t> [2004] ECR I‑5763, paragraphs 18; in this direction also C-184/99, </a:t>
            </a:r>
            <a:r>
              <a:rPr lang="en-GB" sz="4800" dirty="0" err="1" smtClean="0"/>
              <a:t>Grzelczk</a:t>
            </a:r>
            <a:r>
              <a:rPr lang="en-GB" sz="4800" dirty="0" smtClean="0"/>
              <a:t>, cited.</a:t>
            </a:r>
            <a:endParaRPr lang="it-IT" sz="4800" dirty="0" smtClean="0"/>
          </a:p>
          <a:p>
            <a:r>
              <a:rPr lang="en-US" sz="6400" dirty="0" smtClean="0"/>
              <a:t> </a:t>
            </a:r>
          </a:p>
          <a:p>
            <a:endParaRPr lang="en-US" sz="6400" dirty="0" smtClean="0"/>
          </a:p>
          <a:p>
            <a:endParaRPr lang="en-US" sz="9600" dirty="0" smtClean="0"/>
          </a:p>
          <a:p>
            <a:endParaRPr lang="en-GB" sz="9600" dirty="0" smtClean="0"/>
          </a:p>
          <a:p>
            <a:endParaRPr lang="es-ES" sz="9600" dirty="0" smtClean="0"/>
          </a:p>
          <a:p>
            <a:endParaRPr lang="it-IT" sz="24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85918"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285852" y="642918"/>
            <a:ext cx="7056784" cy="1248544"/>
          </a:xfrm>
        </p:spPr>
        <p:txBody>
          <a:bodyPr>
            <a:normAutofit fontScale="25000" lnSpcReduction="20000"/>
          </a:bodyPr>
          <a:lstStyle/>
          <a:p>
            <a:endParaRPr lang="en-US" sz="9600" dirty="0" smtClean="0"/>
          </a:p>
          <a:p>
            <a:endParaRPr lang="en-US" sz="9600" dirty="0" smtClean="0"/>
          </a:p>
          <a:p>
            <a:endParaRPr lang="en-US" sz="9600" dirty="0" smtClean="0"/>
          </a:p>
          <a:p>
            <a:r>
              <a:rPr lang="en-US" sz="9600" dirty="0" smtClean="0"/>
              <a:t> </a:t>
            </a:r>
          </a:p>
          <a:p>
            <a:r>
              <a:rPr lang="en-US" sz="9600" dirty="0" smtClean="0"/>
              <a:t>In the EU legal system, the reference to a individual’s status as </a:t>
            </a:r>
            <a:r>
              <a:rPr lang="en-US" sz="9600" dirty="0" err="1" smtClean="0"/>
              <a:t>operativeness</a:t>
            </a:r>
            <a:r>
              <a:rPr lang="en-US" sz="9600" dirty="0" smtClean="0"/>
              <a:t> condition of EU law and EU individual rights confirms the </a:t>
            </a:r>
            <a:r>
              <a:rPr lang="en-US" sz="9600" dirty="0" smtClean="0">
                <a:solidFill>
                  <a:srgbClr val="FF0000"/>
                </a:solidFill>
              </a:rPr>
              <a:t>public interest to supervise their identification:</a:t>
            </a:r>
          </a:p>
          <a:p>
            <a:endParaRPr lang="en-US" sz="9600" dirty="0" smtClean="0">
              <a:solidFill>
                <a:srgbClr val="FF0000"/>
              </a:solidFill>
            </a:endParaRPr>
          </a:p>
          <a:p>
            <a:r>
              <a:rPr lang="en-US" sz="9600" dirty="0" smtClean="0"/>
              <a:t>The coming of welfare state imposed the creation of rules direct to the social promotion and to the protection of weak persons through the no demarcation of the diversity and peculiarity but not more in a discriminatory manner. </a:t>
            </a:r>
          </a:p>
          <a:p>
            <a:r>
              <a:rPr lang="en-GB" sz="9600" dirty="0" smtClean="0">
                <a:solidFill>
                  <a:srgbClr val="FF0000"/>
                </a:solidFill>
              </a:rPr>
              <a:t> art. 2, 3 and 6 TUE</a:t>
            </a:r>
          </a:p>
          <a:p>
            <a:endParaRPr lang="es-ES" sz="9600" dirty="0" smtClean="0"/>
          </a:p>
          <a:p>
            <a:endParaRPr lang="it-IT" sz="24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85918"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0" name="Rettangolo 9"/>
          <p:cNvSpPr/>
          <p:nvPr/>
        </p:nvSpPr>
        <p:spPr>
          <a:xfrm>
            <a:off x="2143108" y="571480"/>
            <a:ext cx="4572000" cy="1200329"/>
          </a:xfrm>
          <a:prstGeom prst="rect">
            <a:avLst/>
          </a:prstGeom>
        </p:spPr>
        <p:txBody>
          <a:bodyPr>
            <a:spAutoFit/>
          </a:bodyPr>
          <a:lstStyle/>
          <a:p>
            <a:r>
              <a:rPr lang="en-US" dirty="0" smtClean="0">
                <a:solidFill>
                  <a:srgbClr val="00B050"/>
                </a:solidFill>
              </a:rPr>
              <a:t>Has the legal status concept a new function? </a:t>
            </a:r>
          </a:p>
          <a:p>
            <a:endParaRPr lang="en-US" dirty="0" smtClean="0">
              <a:solidFill>
                <a:srgbClr val="00B050"/>
              </a:solidFill>
            </a:endParaRPr>
          </a:p>
          <a:p>
            <a:r>
              <a:rPr lang="en-US" dirty="0" smtClean="0">
                <a:solidFill>
                  <a:srgbClr val="00B050"/>
                </a:solidFill>
              </a:rPr>
              <a:t>Which role has been played by EU Law on a new modern function of individual status?</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428728" y="2000240"/>
            <a:ext cx="7270576" cy="1470025"/>
          </a:xfrm>
        </p:spPr>
        <p:txBody>
          <a:bodyPr vert="horz" lIns="91440" tIns="45720" rIns="91440" bIns="45720" rtlCol="0">
            <a:normAutofit fontScale="90000"/>
          </a:bodyPr>
          <a:lstStyle/>
          <a:p>
            <a:pPr lvl="0">
              <a:lnSpc>
                <a:spcPct val="80000"/>
              </a:lnSpc>
              <a:spcBef>
                <a:spcPct val="20000"/>
              </a:spcBef>
            </a:pPr>
            <a:r>
              <a:rPr lang="es-ES" sz="2400" dirty="0" smtClean="0">
                <a:solidFill>
                  <a:schemeClr val="tx1">
                    <a:tint val="75000"/>
                  </a:schemeClr>
                </a:solidFill>
                <a:latin typeface="+mn-lt"/>
                <a:ea typeface="+mn-ea"/>
                <a:cs typeface="+mn-cs"/>
              </a:rPr>
              <a:t/>
            </a:r>
            <a:br>
              <a:rPr lang="es-E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t>
            </a:r>
            <a:br>
              <a:rPr lang="en-U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r>
            <a:br>
              <a:rPr lang="en-U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r>
            <a:br>
              <a:rPr lang="en-U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r>
            <a:br>
              <a:rPr lang="en-U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In the articles 2 and 3 and 6 TEU the opening up of obstacles to equality is functionalized to the construction of its own legal system, in which the number of the individual’s status is not endless, but delimited to the individual precondition for the performance of the EU law. </a:t>
            </a:r>
            <a:br>
              <a:rPr lang="en-U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r>
            <a:br>
              <a:rPr lang="en-US" sz="2400" dirty="0" smtClean="0">
                <a:solidFill>
                  <a:schemeClr val="tx1">
                    <a:tint val="75000"/>
                  </a:schemeClr>
                </a:solidFill>
                <a:latin typeface="+mn-lt"/>
                <a:ea typeface="+mn-ea"/>
                <a:cs typeface="+mn-cs"/>
              </a:rPr>
            </a:br>
            <a:r>
              <a:rPr lang="en-US" sz="2400" dirty="0" smtClean="0">
                <a:solidFill>
                  <a:srgbClr val="FF0000"/>
                </a:solidFill>
                <a:latin typeface="+mn-lt"/>
                <a:ea typeface="+mn-ea"/>
                <a:cs typeface="+mn-cs"/>
              </a:rPr>
              <a:t>New EU social Model</a:t>
            </a:r>
            <a:endParaRPr lang="it-IT" sz="2400" dirty="0" smtClean="0">
              <a:solidFill>
                <a:srgbClr val="FF0000"/>
              </a:solidFill>
              <a:latin typeface="+mn-lt"/>
              <a:ea typeface="+mn-ea"/>
              <a:cs typeface="+mn-cs"/>
            </a:endParaRPr>
          </a:p>
        </p:txBody>
      </p:sp>
      <p:sp>
        <p:nvSpPr>
          <p:cNvPr id="7" name="Sottotitolo 6"/>
          <p:cNvSpPr>
            <a:spLocks noGrp="1"/>
          </p:cNvSpPr>
          <p:nvPr>
            <p:ph type="subTitle" idx="1"/>
          </p:nvPr>
        </p:nvSpPr>
        <p:spPr>
          <a:xfrm>
            <a:off x="1285852" y="642918"/>
            <a:ext cx="7056784" cy="1248544"/>
          </a:xfrm>
        </p:spPr>
        <p:txBody>
          <a:bodyPr>
            <a:normAutofit fontScale="25000" lnSpcReduction="20000"/>
          </a:bodyPr>
          <a:lstStyle/>
          <a:p>
            <a:endParaRPr lang="en-US" sz="9600" dirty="0" smtClean="0"/>
          </a:p>
          <a:p>
            <a:endParaRPr lang="en-US" sz="9600" dirty="0" smtClean="0"/>
          </a:p>
          <a:p>
            <a:endParaRPr lang="en-US" sz="9600" dirty="0" smtClean="0"/>
          </a:p>
          <a:p>
            <a:r>
              <a:rPr lang="en-US" sz="9600" dirty="0" smtClean="0"/>
              <a:t> </a:t>
            </a:r>
          </a:p>
          <a:p>
            <a:r>
              <a:rPr lang="en-US" sz="9600" dirty="0" smtClean="0">
                <a:solidFill>
                  <a:srgbClr val="FF0000"/>
                </a:solidFill>
              </a:rPr>
              <a:t>EU Public interest……..</a:t>
            </a:r>
          </a:p>
          <a:p>
            <a:endParaRPr lang="es-ES" sz="9600" dirty="0" smtClean="0">
              <a:solidFill>
                <a:srgbClr val="FF0000"/>
              </a:solidFill>
            </a:endParaRPr>
          </a:p>
          <a:p>
            <a:endParaRPr lang="it-IT" sz="96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85918" y="857232"/>
            <a:ext cx="6400800" cy="1248544"/>
          </a:xfrm>
          <a:prstGeom prst="rect">
            <a:avLst/>
          </a:prstGeom>
        </p:spPr>
        <p:txBody>
          <a:bodyPr vert="horz" lIns="91440" tIns="45720" rIns="91440" bIns="45720" rtlCol="0">
            <a:normAutofit/>
          </a:bodyPr>
          <a:lstStyle/>
          <a:p>
            <a:r>
              <a:rPr lang="en-US" dirty="0" smtClean="0">
                <a:solidFill>
                  <a:srgbClr val="00B050"/>
                </a:solidFill>
              </a:rPr>
              <a:t>Which role has been played by EU Law on a new modern function of individual status?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331640" y="857232"/>
            <a:ext cx="7056784" cy="1248544"/>
          </a:xfrm>
        </p:spPr>
        <p:txBody>
          <a:bodyPr>
            <a:normAutofit fontScale="25000" lnSpcReduction="20000"/>
          </a:bodyPr>
          <a:lstStyle/>
          <a:p>
            <a:r>
              <a:rPr lang="en-US" sz="9600" dirty="0" smtClean="0">
                <a:solidFill>
                  <a:srgbClr val="FF0000"/>
                </a:solidFill>
              </a:rPr>
              <a:t>Aims of the paper:</a:t>
            </a:r>
          </a:p>
          <a:p>
            <a:endParaRPr lang="it-IT" sz="9600" dirty="0" smtClean="0">
              <a:solidFill>
                <a:srgbClr val="FF0000"/>
              </a:solidFill>
            </a:endParaRPr>
          </a:p>
          <a:p>
            <a:r>
              <a:rPr lang="en-US" sz="9600" dirty="0" smtClean="0"/>
              <a:t> </a:t>
            </a:r>
            <a:r>
              <a:rPr lang="en-US" sz="9600" dirty="0" smtClean="0">
                <a:solidFill>
                  <a:schemeClr val="tx1"/>
                </a:solidFill>
              </a:rPr>
              <a:t>Has the process of European integration changed the juridical traditional definition of Individual status? </a:t>
            </a:r>
          </a:p>
          <a:p>
            <a:endParaRPr lang="en-US" sz="9600" dirty="0" smtClean="0">
              <a:solidFill>
                <a:schemeClr val="tx1"/>
              </a:solidFill>
            </a:endParaRPr>
          </a:p>
          <a:p>
            <a:r>
              <a:rPr lang="en-US" sz="9600" dirty="0" smtClean="0">
                <a:solidFill>
                  <a:schemeClr val="tx1"/>
                </a:solidFill>
              </a:rPr>
              <a:t>Has the legal status concept a new function? </a:t>
            </a:r>
          </a:p>
          <a:p>
            <a:endParaRPr lang="en-US" sz="9600" dirty="0" smtClean="0">
              <a:solidFill>
                <a:schemeClr val="tx1"/>
              </a:solidFill>
            </a:endParaRPr>
          </a:p>
          <a:p>
            <a:r>
              <a:rPr lang="en-US" sz="9600" dirty="0" smtClean="0">
                <a:solidFill>
                  <a:schemeClr val="tx1"/>
                </a:solidFill>
              </a:rPr>
              <a:t>Which role has been played by EU Law on a new modern function of individual status?</a:t>
            </a:r>
          </a:p>
          <a:p>
            <a:endParaRPr lang="en-US" sz="9600" dirty="0" smtClean="0"/>
          </a:p>
          <a:p>
            <a:r>
              <a:rPr lang="en-US" sz="9600" dirty="0" smtClean="0"/>
              <a:t> </a:t>
            </a:r>
            <a:r>
              <a:rPr lang="en-GB" sz="9600" dirty="0" smtClean="0"/>
              <a:t>Under EU Law, is it possible to build a unitary definition of legal status of person out and over the Member states legal system? </a:t>
            </a:r>
            <a:endParaRPr lang="es-ES" sz="9600" dirty="0" smtClean="0"/>
          </a:p>
          <a:p>
            <a:endParaRPr lang="it-IT" sz="24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79984" y="83671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428728" y="2000240"/>
            <a:ext cx="7270576" cy="1470025"/>
          </a:xfrm>
        </p:spPr>
        <p:txBody>
          <a:bodyPr vert="horz" lIns="91440" tIns="45720" rIns="91440" bIns="45720" rtlCol="0">
            <a:normAutofit/>
          </a:bodyPr>
          <a:lstStyle/>
          <a:p>
            <a:pPr lvl="0">
              <a:lnSpc>
                <a:spcPct val="80000"/>
              </a:lnSpc>
              <a:spcBef>
                <a:spcPct val="20000"/>
              </a:spcBef>
            </a:pPr>
            <a:r>
              <a:rPr lang="es-ES" sz="2400" dirty="0" smtClean="0">
                <a:solidFill>
                  <a:schemeClr val="tx1">
                    <a:tint val="75000"/>
                  </a:schemeClr>
                </a:solidFill>
                <a:latin typeface="+mn-lt"/>
                <a:ea typeface="+mn-ea"/>
                <a:cs typeface="+mn-cs"/>
              </a:rPr>
              <a:t/>
            </a:r>
            <a:br>
              <a:rPr lang="es-E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t>
            </a:r>
            <a:br>
              <a:rPr lang="en-U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r>
            <a:br>
              <a:rPr lang="en-US" sz="2400" dirty="0" smtClean="0">
                <a:solidFill>
                  <a:schemeClr val="tx1">
                    <a:tint val="75000"/>
                  </a:schemeClr>
                </a:solidFill>
                <a:latin typeface="+mn-lt"/>
                <a:ea typeface="+mn-ea"/>
                <a:cs typeface="+mn-cs"/>
              </a:rPr>
            </a:br>
            <a:endParaRPr lang="it-IT" sz="2400" dirty="0" smtClean="0">
              <a:solidFill>
                <a:schemeClr val="tx1">
                  <a:tint val="75000"/>
                </a:schemeClr>
              </a:solidFill>
              <a:latin typeface="+mn-lt"/>
              <a:ea typeface="+mn-ea"/>
              <a:cs typeface="+mn-cs"/>
            </a:endParaRPr>
          </a:p>
        </p:txBody>
      </p:sp>
      <p:sp>
        <p:nvSpPr>
          <p:cNvPr id="7" name="Sottotitolo 6"/>
          <p:cNvSpPr>
            <a:spLocks noGrp="1"/>
          </p:cNvSpPr>
          <p:nvPr>
            <p:ph type="subTitle" idx="1"/>
          </p:nvPr>
        </p:nvSpPr>
        <p:spPr>
          <a:xfrm>
            <a:off x="1285852" y="714356"/>
            <a:ext cx="7056784" cy="1248544"/>
          </a:xfrm>
        </p:spPr>
        <p:txBody>
          <a:bodyPr>
            <a:normAutofit fontScale="25000" lnSpcReduction="20000"/>
          </a:bodyPr>
          <a:lstStyle/>
          <a:p>
            <a:endParaRPr lang="en-US" sz="9600" dirty="0" smtClean="0"/>
          </a:p>
          <a:p>
            <a:endParaRPr lang="en-US" sz="9600" dirty="0" smtClean="0"/>
          </a:p>
          <a:p>
            <a:r>
              <a:rPr lang="en-US" sz="9600" dirty="0" smtClean="0"/>
              <a:t> </a:t>
            </a:r>
          </a:p>
          <a:p>
            <a:endParaRPr lang="es-ES" sz="9600" dirty="0" smtClean="0">
              <a:solidFill>
                <a:srgbClr val="FF0000"/>
              </a:solidFill>
            </a:endParaRPr>
          </a:p>
          <a:p>
            <a:endParaRPr lang="it-IT" sz="96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500166"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0" name="Rettangolo 9"/>
          <p:cNvSpPr/>
          <p:nvPr/>
        </p:nvSpPr>
        <p:spPr>
          <a:xfrm>
            <a:off x="2357422" y="285728"/>
            <a:ext cx="4246291" cy="584775"/>
          </a:xfrm>
          <a:prstGeom prst="rect">
            <a:avLst/>
          </a:prstGeom>
        </p:spPr>
        <p:txBody>
          <a:bodyPr wrap="none">
            <a:spAutoFit/>
          </a:bodyPr>
          <a:lstStyle/>
          <a:p>
            <a:r>
              <a:rPr lang="en-US" sz="3200" dirty="0" smtClean="0">
                <a:solidFill>
                  <a:srgbClr val="FF0000"/>
                </a:solidFill>
              </a:rPr>
              <a:t>New EU social Model (ii)</a:t>
            </a:r>
            <a:endParaRPr lang="it-IT" sz="3200" dirty="0"/>
          </a:p>
        </p:txBody>
      </p:sp>
      <p:sp>
        <p:nvSpPr>
          <p:cNvPr id="14" name="Rettangolo 13"/>
          <p:cNvSpPr/>
          <p:nvPr/>
        </p:nvSpPr>
        <p:spPr>
          <a:xfrm>
            <a:off x="500034" y="785794"/>
            <a:ext cx="8215370" cy="4431983"/>
          </a:xfrm>
          <a:prstGeom prst="rect">
            <a:avLst/>
          </a:prstGeom>
        </p:spPr>
        <p:txBody>
          <a:bodyPr wrap="square">
            <a:spAutoFit/>
          </a:bodyPr>
          <a:lstStyle/>
          <a:p>
            <a:endParaRPr lang="en-GB" sz="1400" dirty="0" smtClean="0"/>
          </a:p>
          <a:p>
            <a:pPr algn="ctr"/>
            <a:r>
              <a:rPr lang="en-GB" dirty="0" smtClean="0"/>
              <a:t>For the period of three months and five years of residence, the presence of other member States becomes a play of conflict for a number of claims: a) states’ right to maintain the integrity of their welfare system; b) to shelter it from the claims of ‘outsider insiders’, c) claims to equal treatment that EU citizenship law; d) policy has generated situations that have exceeded the liberalising trend of the free market ideology.  It is easy to say the judicial way does not  guaranty  their rights. The EU country of destination as EU citizenship is not adequate for the complete progress of the social dimension of European Union citizenship.</a:t>
            </a:r>
            <a:r>
              <a:rPr lang="it-IT" dirty="0" smtClean="0"/>
              <a:t> </a:t>
            </a:r>
            <a:r>
              <a:rPr lang="en-GB" dirty="0" smtClean="0"/>
              <a:t>The residence of Member states citizen is unqualified during the first three months.</a:t>
            </a:r>
            <a:endParaRPr lang="it-IT" dirty="0" smtClean="0"/>
          </a:p>
          <a:p>
            <a:endParaRPr lang="en-GB" dirty="0" smtClean="0"/>
          </a:p>
          <a:p>
            <a:pPr algn="ctr"/>
            <a:r>
              <a:rPr lang="en-GB" dirty="0" smtClean="0"/>
              <a:t>	The residence of Member states citizen is unqualified during the first three months</a:t>
            </a:r>
          </a:p>
          <a:p>
            <a:endParaRPr lang="it-IT" dirty="0" smtClean="0"/>
          </a:p>
          <a:p>
            <a:pPr hangingPunct="0"/>
            <a:r>
              <a:rPr lang="en-GB" sz="1400" dirty="0" smtClean="0"/>
              <a:t>  </a:t>
            </a:r>
            <a:endParaRPr lang="it-IT" sz="1400" dirty="0" smtClean="0"/>
          </a:p>
          <a:p>
            <a:pPr algn="ctr"/>
            <a:endParaRPr lang="it-IT" sz="20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428728" y="2000240"/>
            <a:ext cx="7270576" cy="1470025"/>
          </a:xfrm>
        </p:spPr>
        <p:txBody>
          <a:bodyPr vert="horz" lIns="91440" tIns="45720" rIns="91440" bIns="45720" rtlCol="0">
            <a:normAutofit/>
          </a:bodyPr>
          <a:lstStyle/>
          <a:p>
            <a:pPr lvl="0">
              <a:lnSpc>
                <a:spcPct val="80000"/>
              </a:lnSpc>
              <a:spcBef>
                <a:spcPct val="20000"/>
              </a:spcBef>
            </a:pPr>
            <a:r>
              <a:rPr lang="es-ES" sz="2400" dirty="0" smtClean="0">
                <a:solidFill>
                  <a:schemeClr val="tx1">
                    <a:tint val="75000"/>
                  </a:schemeClr>
                </a:solidFill>
                <a:latin typeface="+mn-lt"/>
                <a:ea typeface="+mn-ea"/>
                <a:cs typeface="+mn-cs"/>
              </a:rPr>
              <a:t/>
            </a:r>
            <a:br>
              <a:rPr lang="es-E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t>
            </a:r>
            <a:br>
              <a:rPr lang="en-U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r>
            <a:br>
              <a:rPr lang="en-US" sz="2400" dirty="0" smtClean="0">
                <a:solidFill>
                  <a:schemeClr val="tx1">
                    <a:tint val="75000"/>
                  </a:schemeClr>
                </a:solidFill>
                <a:latin typeface="+mn-lt"/>
                <a:ea typeface="+mn-ea"/>
                <a:cs typeface="+mn-cs"/>
              </a:rPr>
            </a:br>
            <a:endParaRPr lang="it-IT" sz="2400" dirty="0" smtClean="0">
              <a:solidFill>
                <a:schemeClr val="tx1">
                  <a:tint val="75000"/>
                </a:schemeClr>
              </a:solidFill>
              <a:latin typeface="+mn-lt"/>
              <a:ea typeface="+mn-ea"/>
              <a:cs typeface="+mn-cs"/>
            </a:endParaRPr>
          </a:p>
        </p:txBody>
      </p:sp>
      <p:sp>
        <p:nvSpPr>
          <p:cNvPr id="7" name="Sottotitolo 6"/>
          <p:cNvSpPr>
            <a:spLocks noGrp="1"/>
          </p:cNvSpPr>
          <p:nvPr>
            <p:ph type="subTitle" idx="1"/>
          </p:nvPr>
        </p:nvSpPr>
        <p:spPr>
          <a:xfrm>
            <a:off x="1285852" y="714356"/>
            <a:ext cx="7056784" cy="1248544"/>
          </a:xfrm>
        </p:spPr>
        <p:txBody>
          <a:bodyPr>
            <a:normAutofit fontScale="25000" lnSpcReduction="20000"/>
          </a:bodyPr>
          <a:lstStyle/>
          <a:p>
            <a:endParaRPr lang="en-US" sz="9600" dirty="0" smtClean="0"/>
          </a:p>
          <a:p>
            <a:endParaRPr lang="en-US" sz="9600" dirty="0" smtClean="0"/>
          </a:p>
          <a:p>
            <a:r>
              <a:rPr lang="en-US" sz="9600" dirty="0" smtClean="0"/>
              <a:t> </a:t>
            </a:r>
          </a:p>
          <a:p>
            <a:endParaRPr lang="es-ES" sz="9600" dirty="0" smtClean="0">
              <a:solidFill>
                <a:srgbClr val="FF0000"/>
              </a:solidFill>
            </a:endParaRPr>
          </a:p>
          <a:p>
            <a:endParaRPr lang="it-IT" sz="96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500166"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0" name="Rettangolo 9"/>
          <p:cNvSpPr/>
          <p:nvPr/>
        </p:nvSpPr>
        <p:spPr>
          <a:xfrm>
            <a:off x="2357422" y="285728"/>
            <a:ext cx="4142096" cy="584775"/>
          </a:xfrm>
          <a:prstGeom prst="rect">
            <a:avLst/>
          </a:prstGeom>
        </p:spPr>
        <p:txBody>
          <a:bodyPr wrap="none">
            <a:spAutoFit/>
          </a:bodyPr>
          <a:lstStyle/>
          <a:p>
            <a:r>
              <a:rPr lang="en-US" sz="3200" dirty="0" smtClean="0">
                <a:solidFill>
                  <a:srgbClr val="FF0000"/>
                </a:solidFill>
              </a:rPr>
              <a:t>New EU social Model (</a:t>
            </a:r>
            <a:r>
              <a:rPr lang="en-US" sz="3200" dirty="0" err="1" smtClean="0">
                <a:solidFill>
                  <a:srgbClr val="FF0000"/>
                </a:solidFill>
              </a:rPr>
              <a:t>i</a:t>
            </a:r>
            <a:r>
              <a:rPr lang="en-US" sz="3200" dirty="0" smtClean="0">
                <a:solidFill>
                  <a:srgbClr val="FF0000"/>
                </a:solidFill>
              </a:rPr>
              <a:t>)</a:t>
            </a:r>
            <a:endParaRPr lang="it-IT" sz="3200" dirty="0"/>
          </a:p>
        </p:txBody>
      </p:sp>
      <p:sp>
        <p:nvSpPr>
          <p:cNvPr id="14" name="Rettangolo 13"/>
          <p:cNvSpPr/>
          <p:nvPr/>
        </p:nvSpPr>
        <p:spPr>
          <a:xfrm>
            <a:off x="500034" y="785794"/>
            <a:ext cx="8215370" cy="5201424"/>
          </a:xfrm>
          <a:prstGeom prst="rect">
            <a:avLst/>
          </a:prstGeom>
        </p:spPr>
        <p:txBody>
          <a:bodyPr wrap="square">
            <a:spAutoFit/>
          </a:bodyPr>
          <a:lstStyle/>
          <a:p>
            <a:endParaRPr lang="en-GB" sz="1400" dirty="0" smtClean="0"/>
          </a:p>
          <a:p>
            <a:r>
              <a:rPr lang="en-GB" sz="1400" dirty="0" smtClean="0"/>
              <a:t>"</a:t>
            </a:r>
            <a:r>
              <a:rPr lang="en-GB" dirty="0" smtClean="0"/>
              <a:t>The Court sought to shelter the various aspects of workers’ lives from discrimination on the grounds of nationality and to promote their integration into the fabric of the host society by upholding family reunification rights, granting them the same tax and social advantages that nationals of the host Member State enjoy and protecting them from differential conditions of employment and from dismissal. It also ensured that their children and their spouses had access to educational opportunities, housing and trade union participation. In other words, both secondary legislation and case law sought to shelter their whole life, that is, both its economic and social dimensions, from the disadvantages that accompanied, and continue to accompany, ‘</a:t>
            </a:r>
            <a:r>
              <a:rPr lang="en-GB" dirty="0" err="1" smtClean="0"/>
              <a:t>alienage</a:t>
            </a:r>
            <a:r>
              <a:rPr lang="en-GB" dirty="0" smtClean="0"/>
              <a:t>’. True, one might argue here that this protective layer of legislation had one objective only, namely, to eliminate restrictions in the exercise of free movement rights in order to promote the single market ideal and guarantee economic productivity. Yet, this argument fails to capture the complexity of free movement in the European Union since it essentially disentangles it from its context and its socio-political aspects.“</a:t>
            </a:r>
          </a:p>
          <a:p>
            <a:endParaRPr lang="it-IT" dirty="0" smtClean="0"/>
          </a:p>
          <a:p>
            <a:pPr hangingPunct="0"/>
            <a:r>
              <a:rPr lang="en-GB" sz="1400" dirty="0" smtClean="0"/>
              <a:t>  </a:t>
            </a:r>
            <a:r>
              <a:rPr lang="en-GB" sz="1400" cap="small" dirty="0" smtClean="0"/>
              <a:t>D. </a:t>
            </a:r>
            <a:r>
              <a:rPr lang="en-GB" sz="1400" cap="small" dirty="0" err="1" smtClean="0"/>
              <a:t>Kostakopoulou</a:t>
            </a:r>
            <a:r>
              <a:rPr lang="en-GB" sz="1400" dirty="0" smtClean="0"/>
              <a:t>, 'European Union Citizenship Rights and Duties: Civil, Political and </a:t>
            </a:r>
            <a:r>
              <a:rPr lang="en-GB" sz="1400" dirty="0" err="1" smtClean="0"/>
              <a:t>Socia'l</a:t>
            </a:r>
            <a:r>
              <a:rPr lang="en-GB" sz="1400" dirty="0" smtClean="0"/>
              <a:t>,  Forthcoming, E. </a:t>
            </a:r>
            <a:r>
              <a:rPr lang="en-GB" sz="1400" dirty="0" err="1" smtClean="0"/>
              <a:t>Isin</a:t>
            </a:r>
            <a:r>
              <a:rPr lang="en-GB" sz="1400" dirty="0" smtClean="0"/>
              <a:t> and P. </a:t>
            </a:r>
            <a:r>
              <a:rPr lang="en-GB" sz="1400" dirty="0" err="1" smtClean="0"/>
              <a:t>Neyers</a:t>
            </a:r>
            <a:r>
              <a:rPr lang="en-GB" sz="1400" dirty="0" smtClean="0"/>
              <a:t> (eds.), Global Handbook of Citizenship Studies (London: </a:t>
            </a:r>
            <a:r>
              <a:rPr lang="en-GB" sz="1400" dirty="0" err="1" smtClean="0"/>
              <a:t>Routledge</a:t>
            </a:r>
            <a:r>
              <a:rPr lang="en-GB" sz="1400" dirty="0" smtClean="0"/>
              <a:t>, Forthcoming, 2014)</a:t>
            </a:r>
            <a:endParaRPr lang="it-IT" sz="1400" dirty="0" smtClean="0"/>
          </a:p>
          <a:p>
            <a:pPr algn="ctr"/>
            <a:endParaRPr lang="it-IT" sz="20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428728" y="2000240"/>
            <a:ext cx="7270576" cy="1470025"/>
          </a:xfrm>
        </p:spPr>
        <p:txBody>
          <a:bodyPr vert="horz" lIns="91440" tIns="45720" rIns="91440" bIns="45720" rtlCol="0">
            <a:normAutofit/>
          </a:bodyPr>
          <a:lstStyle/>
          <a:p>
            <a:pPr lvl="0">
              <a:lnSpc>
                <a:spcPct val="80000"/>
              </a:lnSpc>
              <a:spcBef>
                <a:spcPct val="20000"/>
              </a:spcBef>
            </a:pPr>
            <a:r>
              <a:rPr lang="es-ES" sz="2400" dirty="0" smtClean="0">
                <a:solidFill>
                  <a:schemeClr val="tx1">
                    <a:tint val="75000"/>
                  </a:schemeClr>
                </a:solidFill>
                <a:latin typeface="+mn-lt"/>
                <a:ea typeface="+mn-ea"/>
                <a:cs typeface="+mn-cs"/>
              </a:rPr>
              <a:t/>
            </a:r>
            <a:br>
              <a:rPr lang="es-E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t>
            </a:r>
            <a:br>
              <a:rPr lang="en-U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r>
            <a:br>
              <a:rPr lang="en-US" sz="2400" dirty="0" smtClean="0">
                <a:solidFill>
                  <a:schemeClr val="tx1">
                    <a:tint val="75000"/>
                  </a:schemeClr>
                </a:solidFill>
                <a:latin typeface="+mn-lt"/>
                <a:ea typeface="+mn-ea"/>
                <a:cs typeface="+mn-cs"/>
              </a:rPr>
            </a:br>
            <a:endParaRPr lang="it-IT" sz="2400" dirty="0" smtClean="0">
              <a:solidFill>
                <a:schemeClr val="tx1">
                  <a:tint val="75000"/>
                </a:schemeClr>
              </a:solidFill>
              <a:latin typeface="+mn-lt"/>
              <a:ea typeface="+mn-ea"/>
              <a:cs typeface="+mn-cs"/>
            </a:endParaRPr>
          </a:p>
        </p:txBody>
      </p:sp>
      <p:sp>
        <p:nvSpPr>
          <p:cNvPr id="7" name="Sottotitolo 6"/>
          <p:cNvSpPr>
            <a:spLocks noGrp="1"/>
          </p:cNvSpPr>
          <p:nvPr>
            <p:ph type="subTitle" idx="1"/>
          </p:nvPr>
        </p:nvSpPr>
        <p:spPr>
          <a:xfrm>
            <a:off x="1285852" y="714356"/>
            <a:ext cx="7056784" cy="1248544"/>
          </a:xfrm>
        </p:spPr>
        <p:txBody>
          <a:bodyPr>
            <a:normAutofit fontScale="25000" lnSpcReduction="20000"/>
          </a:bodyPr>
          <a:lstStyle/>
          <a:p>
            <a:endParaRPr lang="en-US" sz="9600" dirty="0" smtClean="0"/>
          </a:p>
          <a:p>
            <a:endParaRPr lang="en-US" sz="9600" dirty="0" smtClean="0"/>
          </a:p>
          <a:p>
            <a:r>
              <a:rPr lang="en-US" sz="9600" dirty="0" smtClean="0"/>
              <a:t> </a:t>
            </a:r>
          </a:p>
          <a:p>
            <a:endParaRPr lang="es-ES" sz="9600" dirty="0" smtClean="0">
              <a:solidFill>
                <a:srgbClr val="FF0000"/>
              </a:solidFill>
            </a:endParaRPr>
          </a:p>
          <a:p>
            <a:endParaRPr lang="it-IT" sz="96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500166"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0" name="Rettangolo 9"/>
          <p:cNvSpPr/>
          <p:nvPr/>
        </p:nvSpPr>
        <p:spPr>
          <a:xfrm>
            <a:off x="2500298" y="1428736"/>
            <a:ext cx="3704476" cy="584775"/>
          </a:xfrm>
          <a:prstGeom prst="rect">
            <a:avLst/>
          </a:prstGeom>
        </p:spPr>
        <p:txBody>
          <a:bodyPr wrap="none">
            <a:spAutoFit/>
          </a:bodyPr>
          <a:lstStyle/>
          <a:p>
            <a:r>
              <a:rPr lang="en-US" sz="3200" dirty="0" smtClean="0">
                <a:solidFill>
                  <a:srgbClr val="FF0000"/>
                </a:solidFill>
              </a:rPr>
              <a:t>New EU social Model</a:t>
            </a:r>
            <a:endParaRPr lang="it-IT" sz="3200" dirty="0"/>
          </a:p>
        </p:txBody>
      </p:sp>
      <p:sp>
        <p:nvSpPr>
          <p:cNvPr id="14" name="Rettangolo 13"/>
          <p:cNvSpPr/>
          <p:nvPr/>
        </p:nvSpPr>
        <p:spPr>
          <a:xfrm>
            <a:off x="2357422" y="3857628"/>
            <a:ext cx="4572000" cy="1631216"/>
          </a:xfrm>
          <a:prstGeom prst="rect">
            <a:avLst/>
          </a:prstGeom>
        </p:spPr>
        <p:txBody>
          <a:bodyPr>
            <a:spAutoFit/>
          </a:bodyPr>
          <a:lstStyle/>
          <a:p>
            <a:pPr algn="ctr"/>
            <a:endParaRPr lang="en-GB" sz="2000" dirty="0" smtClean="0"/>
          </a:p>
          <a:p>
            <a:pPr algn="ctr"/>
            <a:r>
              <a:rPr lang="en-GB" sz="2000" dirty="0" smtClean="0"/>
              <a:t>Thus the regulation of the rights usually connected with the status of person — typically — is a way to engrave deeply on the social position of the persons</a:t>
            </a:r>
            <a:endParaRPr lang="it-IT" sz="2000" dirty="0"/>
          </a:p>
        </p:txBody>
      </p:sp>
      <p:sp>
        <p:nvSpPr>
          <p:cNvPr id="17" name="Rettangolo 16"/>
          <p:cNvSpPr/>
          <p:nvPr/>
        </p:nvSpPr>
        <p:spPr>
          <a:xfrm>
            <a:off x="2643174" y="1000108"/>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8" name="Rettangolo 17"/>
          <p:cNvSpPr/>
          <p:nvPr/>
        </p:nvSpPr>
        <p:spPr>
          <a:xfrm>
            <a:off x="2795574" y="1152508"/>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9" name="Sottotitolo 6"/>
          <p:cNvSpPr txBox="1">
            <a:spLocks/>
          </p:cNvSpPr>
          <p:nvPr/>
        </p:nvSpPr>
        <p:spPr>
          <a:xfrm>
            <a:off x="1285852" y="1071546"/>
            <a:ext cx="7056784" cy="1071570"/>
          </a:xfrm>
          <a:prstGeom prst="rect">
            <a:avLst/>
          </a:prstGeom>
        </p:spPr>
        <p:txBody>
          <a:bodyPr vert="horz" lIns="91440" tIns="45720" rIns="91440" bIns="45720" rtlCol="0">
            <a:normAutofit fontScale="2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9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9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9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9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9600" b="0" i="0" u="none" strike="noStrike" kern="1200" cap="none" spc="0" normalizeH="0" baseline="0" noProof="0" dirty="0" smtClean="0">
                <a:ln>
                  <a:noFill/>
                </a:ln>
                <a:solidFill>
                  <a:schemeClr val="tx1">
                    <a:tint val="75000"/>
                  </a:schemeClr>
                </a:solidFill>
                <a:effectLst/>
                <a:uLnTx/>
                <a:uFillTx/>
                <a:latin typeface="+mn-lt"/>
                <a:ea typeface="+mn-ea"/>
                <a:cs typeface="+mn-cs"/>
              </a:rPr>
              <a:t>Do to the free movement throughout the EU boundaries, the individual’s status postulated by the EU law for performance of itself, circulates too</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428728" y="2000240"/>
            <a:ext cx="7270576" cy="1470025"/>
          </a:xfrm>
        </p:spPr>
        <p:txBody>
          <a:bodyPr vert="horz" lIns="91440" tIns="45720" rIns="91440" bIns="45720" rtlCol="0">
            <a:normAutofit fontScale="90000"/>
          </a:bodyPr>
          <a:lstStyle/>
          <a:p>
            <a:r>
              <a:rPr lang="es-ES" sz="2400" dirty="0" smtClean="0">
                <a:solidFill>
                  <a:schemeClr val="tx1">
                    <a:tint val="75000"/>
                  </a:schemeClr>
                </a:solidFill>
                <a:latin typeface="+mn-lt"/>
                <a:ea typeface="+mn-ea"/>
                <a:cs typeface="+mn-cs"/>
              </a:rPr>
              <a:t/>
            </a:r>
            <a:br>
              <a:rPr lang="es-E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t>
            </a:r>
            <a:br>
              <a:rPr lang="en-US" sz="2400" dirty="0" smtClean="0">
                <a:solidFill>
                  <a:schemeClr val="tx1">
                    <a:tint val="75000"/>
                  </a:schemeClr>
                </a:solidFill>
                <a:latin typeface="+mn-lt"/>
                <a:ea typeface="+mn-ea"/>
                <a:cs typeface="+mn-cs"/>
              </a:rPr>
            </a:br>
            <a:r>
              <a:rPr lang="en-US" sz="2000" dirty="0" smtClean="0"/>
              <a:t>. </a:t>
            </a:r>
            <a:r>
              <a:rPr lang="it-IT" sz="2000" dirty="0" smtClean="0"/>
              <a:t/>
            </a:r>
            <a:br>
              <a:rPr lang="it-IT" sz="20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700" dirty="0" smtClean="0">
                <a:solidFill>
                  <a:schemeClr val="tx1">
                    <a:tint val="75000"/>
                  </a:schemeClr>
                </a:solidFill>
                <a:latin typeface="+mn-lt"/>
                <a:ea typeface="+mn-ea"/>
                <a:cs typeface="+mn-cs"/>
              </a:rPr>
              <a:t/>
            </a:r>
            <a:br>
              <a:rPr lang="it-IT" sz="2700" dirty="0" smtClean="0">
                <a:solidFill>
                  <a:schemeClr val="tx1">
                    <a:tint val="75000"/>
                  </a:schemeClr>
                </a:solidFill>
                <a:latin typeface="+mn-lt"/>
                <a:ea typeface="+mn-ea"/>
                <a:cs typeface="+mn-cs"/>
              </a:rPr>
            </a:br>
            <a:r>
              <a:rPr lang="en-US" sz="2700" dirty="0" smtClean="0">
                <a:solidFill>
                  <a:schemeClr val="tx1">
                    <a:tint val="75000"/>
                  </a:schemeClr>
                </a:solidFill>
                <a:latin typeface="+mn-lt"/>
                <a:ea typeface="+mn-ea"/>
                <a:cs typeface="+mn-cs"/>
              </a:rPr>
              <a:t/>
            </a:r>
            <a:br>
              <a:rPr lang="en-US" sz="2700" dirty="0" smtClean="0">
                <a:solidFill>
                  <a:schemeClr val="tx1">
                    <a:tint val="75000"/>
                  </a:schemeClr>
                </a:solidFill>
                <a:latin typeface="+mn-lt"/>
                <a:ea typeface="+mn-ea"/>
                <a:cs typeface="+mn-cs"/>
              </a:rPr>
            </a:br>
            <a:endParaRPr lang="it-IT" sz="2700" dirty="0" smtClean="0">
              <a:solidFill>
                <a:schemeClr val="tx1">
                  <a:tint val="75000"/>
                </a:schemeClr>
              </a:solidFill>
              <a:latin typeface="+mn-lt"/>
              <a:ea typeface="+mn-ea"/>
              <a:cs typeface="+mn-cs"/>
            </a:endParaRPr>
          </a:p>
        </p:txBody>
      </p:sp>
      <p:sp>
        <p:nvSpPr>
          <p:cNvPr id="7" name="Sottotitolo 6"/>
          <p:cNvSpPr>
            <a:spLocks noGrp="1"/>
          </p:cNvSpPr>
          <p:nvPr>
            <p:ph type="subTitle" idx="1"/>
          </p:nvPr>
        </p:nvSpPr>
        <p:spPr>
          <a:xfrm>
            <a:off x="1285852" y="3680654"/>
            <a:ext cx="7056784" cy="1248544"/>
          </a:xfrm>
        </p:spPr>
        <p:txBody>
          <a:bodyPr>
            <a:normAutofit fontScale="25000" lnSpcReduction="20000"/>
          </a:bodyPr>
          <a:lstStyle/>
          <a:p>
            <a:endParaRPr lang="en-US" sz="9600" dirty="0" smtClean="0"/>
          </a:p>
          <a:p>
            <a:endParaRPr lang="en-US" sz="9600" dirty="0" smtClean="0"/>
          </a:p>
          <a:p>
            <a:endParaRPr lang="en-US" sz="9600" dirty="0" smtClean="0"/>
          </a:p>
          <a:p>
            <a:endParaRPr lang="en-US" sz="9600" dirty="0" smtClean="0"/>
          </a:p>
          <a:p>
            <a:r>
              <a:rPr lang="en-US" sz="9600" dirty="0" smtClean="0"/>
              <a:t> </a:t>
            </a:r>
          </a:p>
          <a:p>
            <a:endParaRPr lang="es-ES" sz="9600" dirty="0" smtClean="0">
              <a:solidFill>
                <a:srgbClr val="FF0000"/>
              </a:solidFill>
            </a:endParaRPr>
          </a:p>
          <a:p>
            <a:endParaRPr lang="it-IT" sz="96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500166"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0" name="Rettangolo 9"/>
          <p:cNvSpPr/>
          <p:nvPr/>
        </p:nvSpPr>
        <p:spPr>
          <a:xfrm>
            <a:off x="857224" y="1071546"/>
            <a:ext cx="7184596" cy="2062103"/>
          </a:xfrm>
          <a:prstGeom prst="rect">
            <a:avLst/>
          </a:prstGeom>
        </p:spPr>
        <p:txBody>
          <a:bodyPr wrap="none">
            <a:spAutoFit/>
          </a:bodyPr>
          <a:lstStyle/>
          <a:p>
            <a:r>
              <a:rPr lang="en-US" sz="3200" b="1" dirty="0" smtClean="0">
                <a:solidFill>
                  <a:srgbClr val="FF0000"/>
                </a:solidFill>
              </a:rPr>
              <a:t>Movement from the Status to agreement</a:t>
            </a:r>
          </a:p>
          <a:p>
            <a:endParaRPr lang="en-US" sz="3200" b="1" dirty="0" smtClean="0">
              <a:solidFill>
                <a:srgbClr val="FF0000"/>
              </a:solidFill>
            </a:endParaRPr>
          </a:p>
          <a:p>
            <a:endParaRPr lang="en-US" sz="3200" b="1" dirty="0" smtClean="0">
              <a:solidFill>
                <a:srgbClr val="FF0000"/>
              </a:solidFill>
            </a:endParaRPr>
          </a:p>
          <a:p>
            <a:endParaRPr lang="it-IT" sz="3200" dirty="0">
              <a:solidFill>
                <a:srgbClr val="FF0000"/>
              </a:solidFill>
            </a:endParaRPr>
          </a:p>
        </p:txBody>
      </p:sp>
      <p:sp>
        <p:nvSpPr>
          <p:cNvPr id="14" name="Rettangolo 13"/>
          <p:cNvSpPr/>
          <p:nvPr/>
        </p:nvSpPr>
        <p:spPr>
          <a:xfrm>
            <a:off x="785786" y="1409533"/>
            <a:ext cx="8215370" cy="3631763"/>
          </a:xfrm>
          <a:prstGeom prst="rect">
            <a:avLst/>
          </a:prstGeom>
        </p:spPr>
        <p:txBody>
          <a:bodyPr wrap="square">
            <a:spAutoFit/>
          </a:bodyPr>
          <a:lstStyle/>
          <a:p>
            <a:endParaRPr lang="en-GB" sz="1400" dirty="0" smtClean="0"/>
          </a:p>
          <a:p>
            <a:endParaRPr lang="en-GB" dirty="0" smtClean="0"/>
          </a:p>
          <a:p>
            <a:endParaRPr lang="it-IT" dirty="0" smtClean="0"/>
          </a:p>
          <a:p>
            <a:pPr algn="ctr"/>
            <a:r>
              <a:rPr lang="en-US" sz="2000" b="1" dirty="0" smtClean="0">
                <a:solidFill>
                  <a:srgbClr val="7030A0"/>
                </a:solidFill>
              </a:rPr>
              <a:t>The protection of weak persons (minority, consumers, immigrants, non heterosexual couples, etc.) or the other collective groups by the EU which it selected to aim its goals is possible only if the collective groups selected agreed with their selection. </a:t>
            </a:r>
            <a:r>
              <a:rPr lang="it-IT" sz="2000" b="1" dirty="0" smtClean="0">
                <a:solidFill>
                  <a:srgbClr val="7030A0"/>
                </a:solidFill>
              </a:rPr>
              <a:t/>
            </a:r>
            <a:br>
              <a:rPr lang="it-IT" sz="2000" b="1" dirty="0" smtClean="0">
                <a:solidFill>
                  <a:srgbClr val="7030A0"/>
                </a:solidFill>
              </a:rPr>
            </a:br>
            <a:r>
              <a:rPr lang="en-US" sz="2000" b="1" dirty="0" smtClean="0">
                <a:solidFill>
                  <a:srgbClr val="7030A0"/>
                </a:solidFill>
              </a:rPr>
              <a:t> </a:t>
            </a:r>
            <a:r>
              <a:rPr lang="it-IT" sz="2000" b="1" dirty="0" smtClean="0">
                <a:solidFill>
                  <a:srgbClr val="7030A0"/>
                </a:solidFill>
              </a:rPr>
              <a:t/>
            </a:r>
            <a:br>
              <a:rPr lang="it-IT" sz="2000" b="1" dirty="0" smtClean="0">
                <a:solidFill>
                  <a:srgbClr val="7030A0"/>
                </a:solidFill>
              </a:rPr>
            </a:br>
            <a:r>
              <a:rPr lang="en-US" sz="2000" b="1" dirty="0" smtClean="0">
                <a:solidFill>
                  <a:srgbClr val="7030A0"/>
                </a:solidFill>
              </a:rPr>
              <a:t>Out of the agreement, are also a personal relationship, and a contractual o non contractual partnership.  It is not within the range of relevance of jurisprudence of the EU Court and the EU legislation, also whether someone is or is not a citizen</a:t>
            </a:r>
            <a:endParaRPr lang="it-IT" sz="2000" b="1" dirty="0">
              <a:solidFill>
                <a:srgbClr val="7030A0"/>
              </a:solidFill>
            </a:endParaRPr>
          </a:p>
        </p:txBody>
      </p:sp>
      <p:sp>
        <p:nvSpPr>
          <p:cNvPr id="12" name="Rettangolo 11"/>
          <p:cNvSpPr/>
          <p:nvPr/>
        </p:nvSpPr>
        <p:spPr>
          <a:xfrm>
            <a:off x="2428860" y="285728"/>
            <a:ext cx="4572000" cy="646331"/>
          </a:xfrm>
          <a:prstGeom prst="rect">
            <a:avLst/>
          </a:prstGeom>
        </p:spPr>
        <p:txBody>
          <a:bodyPr>
            <a:spAutoFit/>
          </a:bodyPr>
          <a:lstStyle/>
          <a:p>
            <a:r>
              <a:rPr lang="en-US" dirty="0" smtClean="0">
                <a:solidFill>
                  <a:srgbClr val="00B050"/>
                </a:solidFill>
              </a:rPr>
              <a:t>Which role has been played by EU Law on a new modern function of individual status?</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428728" y="2601917"/>
            <a:ext cx="7270576" cy="1470025"/>
          </a:xfrm>
        </p:spPr>
        <p:txBody>
          <a:bodyPr vert="horz" lIns="91440" tIns="45720" rIns="91440" bIns="45720" rtlCol="0">
            <a:normAutofit fontScale="90000"/>
          </a:bodyPr>
          <a:lstStyle/>
          <a:p>
            <a:pPr>
              <a:lnSpc>
                <a:spcPct val="80000"/>
              </a:lnSpc>
              <a:spcBef>
                <a:spcPct val="20000"/>
              </a:spcBef>
            </a:pPr>
            <a:r>
              <a:rPr lang="es-ES" sz="2400" dirty="0" smtClean="0">
                <a:solidFill>
                  <a:schemeClr val="tx1">
                    <a:tint val="75000"/>
                  </a:schemeClr>
                </a:solidFill>
                <a:latin typeface="+mn-lt"/>
                <a:ea typeface="+mn-ea"/>
                <a:cs typeface="+mn-cs"/>
              </a:rPr>
              <a:t/>
            </a:r>
            <a:br>
              <a:rPr lang="es-E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t>
            </a:r>
            <a:br>
              <a:rPr lang="en-US" sz="2400" dirty="0" smtClean="0">
                <a:solidFill>
                  <a:schemeClr val="tx1">
                    <a:tint val="75000"/>
                  </a:schemeClr>
                </a:solidFill>
                <a:latin typeface="+mn-lt"/>
                <a:ea typeface="+mn-ea"/>
                <a:cs typeface="+mn-cs"/>
              </a:rPr>
            </a:br>
            <a:r>
              <a:rPr lang="en-GB" sz="2400" dirty="0" smtClean="0"/>
              <a:t>To realize the aim previously mentioned and to avoid new privileges or discrimination, the reflection of Henry Maine's must not be forgotten. </a:t>
            </a: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en-US" sz="2700" dirty="0" smtClean="0">
                <a:solidFill>
                  <a:schemeClr val="tx1">
                    <a:tint val="75000"/>
                  </a:schemeClr>
                </a:solidFill>
                <a:latin typeface="+mn-lt"/>
                <a:ea typeface="+mn-ea"/>
                <a:cs typeface="+mn-cs"/>
              </a:rPr>
              <a:t>Main’s contract has been declared with any generalization. At the light of the EU goals, more accurately the Movement is from the Status to the agreement.</a:t>
            </a:r>
            <a:r>
              <a:rPr lang="it-IT" sz="2700" dirty="0" smtClean="0">
                <a:solidFill>
                  <a:schemeClr val="tx1">
                    <a:tint val="75000"/>
                  </a:schemeClr>
                </a:solidFill>
                <a:latin typeface="+mn-lt"/>
                <a:ea typeface="+mn-ea"/>
                <a:cs typeface="+mn-cs"/>
              </a:rPr>
              <a:t/>
            </a:r>
            <a:br>
              <a:rPr lang="it-IT" sz="2700" dirty="0" smtClean="0">
                <a:solidFill>
                  <a:schemeClr val="tx1">
                    <a:tint val="75000"/>
                  </a:schemeClr>
                </a:solidFill>
                <a:latin typeface="+mn-lt"/>
                <a:ea typeface="+mn-ea"/>
                <a:cs typeface="+mn-cs"/>
              </a:rPr>
            </a:br>
            <a:r>
              <a:rPr lang="en-US" sz="2700" dirty="0" smtClean="0">
                <a:solidFill>
                  <a:schemeClr val="tx1">
                    <a:tint val="75000"/>
                  </a:schemeClr>
                </a:solidFill>
                <a:latin typeface="+mn-lt"/>
                <a:ea typeface="+mn-ea"/>
                <a:cs typeface="+mn-cs"/>
              </a:rPr>
              <a:t/>
            </a:r>
            <a:br>
              <a:rPr lang="en-US" sz="2700" dirty="0" smtClean="0">
                <a:solidFill>
                  <a:schemeClr val="tx1">
                    <a:tint val="75000"/>
                  </a:schemeClr>
                </a:solidFill>
                <a:latin typeface="+mn-lt"/>
                <a:ea typeface="+mn-ea"/>
                <a:cs typeface="+mn-cs"/>
              </a:rPr>
            </a:br>
            <a:endParaRPr lang="it-IT" sz="2700" dirty="0" smtClean="0">
              <a:solidFill>
                <a:schemeClr val="tx1">
                  <a:tint val="75000"/>
                </a:schemeClr>
              </a:solidFill>
              <a:latin typeface="+mn-lt"/>
              <a:ea typeface="+mn-ea"/>
              <a:cs typeface="+mn-cs"/>
            </a:endParaRPr>
          </a:p>
        </p:txBody>
      </p:sp>
      <p:sp>
        <p:nvSpPr>
          <p:cNvPr id="7" name="Sottotitolo 6"/>
          <p:cNvSpPr>
            <a:spLocks noGrp="1"/>
          </p:cNvSpPr>
          <p:nvPr>
            <p:ph type="subTitle" idx="1"/>
          </p:nvPr>
        </p:nvSpPr>
        <p:spPr>
          <a:xfrm>
            <a:off x="1285852" y="1071546"/>
            <a:ext cx="7056784" cy="1785950"/>
          </a:xfrm>
        </p:spPr>
        <p:txBody>
          <a:bodyPr>
            <a:normAutofit fontScale="25000" lnSpcReduction="20000"/>
          </a:bodyPr>
          <a:lstStyle/>
          <a:p>
            <a:endParaRPr lang="en-US" sz="9600" dirty="0" smtClean="0"/>
          </a:p>
          <a:p>
            <a:endParaRPr lang="en-US" sz="9600" dirty="0" smtClean="0"/>
          </a:p>
          <a:p>
            <a:endParaRPr lang="en-US" sz="9600" dirty="0" smtClean="0"/>
          </a:p>
          <a:p>
            <a:endParaRPr lang="en-US" sz="9600" dirty="0" smtClean="0"/>
          </a:p>
          <a:p>
            <a:endParaRPr lang="en-US" sz="9600" dirty="0" smtClean="0"/>
          </a:p>
          <a:p>
            <a:endParaRPr lang="en-US" sz="9600" dirty="0" smtClean="0"/>
          </a:p>
          <a:p>
            <a:endParaRPr lang="en-US" sz="9600" dirty="0" smtClean="0"/>
          </a:p>
          <a:p>
            <a:r>
              <a:rPr lang="en-US" sz="9600" dirty="0" smtClean="0"/>
              <a:t> </a:t>
            </a:r>
          </a:p>
          <a:p>
            <a:endParaRPr lang="es-ES" sz="9600" dirty="0" smtClean="0">
              <a:solidFill>
                <a:srgbClr val="FF0000"/>
              </a:solidFill>
            </a:endParaRPr>
          </a:p>
          <a:p>
            <a:endParaRPr lang="it-IT" sz="96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500166"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2" name="Rettangolo 11"/>
          <p:cNvSpPr/>
          <p:nvPr/>
        </p:nvSpPr>
        <p:spPr>
          <a:xfrm>
            <a:off x="2428860" y="500042"/>
            <a:ext cx="4572000" cy="646331"/>
          </a:xfrm>
          <a:prstGeom prst="rect">
            <a:avLst/>
          </a:prstGeom>
        </p:spPr>
        <p:txBody>
          <a:bodyPr>
            <a:spAutoFit/>
          </a:bodyPr>
          <a:lstStyle/>
          <a:p>
            <a:r>
              <a:rPr lang="en-US" dirty="0" smtClean="0">
                <a:solidFill>
                  <a:srgbClr val="00B050"/>
                </a:solidFill>
              </a:rPr>
              <a:t>Which role has been played by EU Law on a new modern function of individual status?</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428728" y="2000240"/>
            <a:ext cx="7270576" cy="1470025"/>
          </a:xfrm>
        </p:spPr>
        <p:txBody>
          <a:bodyPr vert="horz" lIns="91440" tIns="45720" rIns="91440" bIns="45720" rtlCol="0">
            <a:normAutofit fontScale="90000"/>
          </a:bodyPr>
          <a:lstStyle/>
          <a:p>
            <a:r>
              <a:rPr lang="es-ES" sz="2400" dirty="0" smtClean="0">
                <a:solidFill>
                  <a:schemeClr val="tx1">
                    <a:tint val="75000"/>
                  </a:schemeClr>
                </a:solidFill>
                <a:latin typeface="+mn-lt"/>
                <a:ea typeface="+mn-ea"/>
                <a:cs typeface="+mn-cs"/>
              </a:rPr>
              <a:t/>
            </a:r>
            <a:br>
              <a:rPr lang="es-ES" sz="2400" dirty="0" smtClean="0">
                <a:solidFill>
                  <a:schemeClr val="tx1">
                    <a:tint val="75000"/>
                  </a:schemeClr>
                </a:solidFill>
                <a:latin typeface="+mn-lt"/>
                <a:ea typeface="+mn-ea"/>
                <a:cs typeface="+mn-cs"/>
              </a:rPr>
            </a:br>
            <a:r>
              <a:rPr lang="en-US" sz="2400" dirty="0" smtClean="0">
                <a:solidFill>
                  <a:schemeClr val="tx1">
                    <a:tint val="75000"/>
                  </a:schemeClr>
                </a:solidFill>
                <a:latin typeface="+mn-lt"/>
                <a:ea typeface="+mn-ea"/>
                <a:cs typeface="+mn-cs"/>
              </a:rPr>
              <a:t> .</a:t>
            </a:r>
            <a:br>
              <a:rPr lang="en-US" sz="2400" dirty="0" smtClean="0">
                <a:solidFill>
                  <a:schemeClr val="tx1">
                    <a:tint val="75000"/>
                  </a:schemeClr>
                </a:solidFill>
                <a:latin typeface="+mn-lt"/>
                <a:ea typeface="+mn-ea"/>
                <a:cs typeface="+mn-cs"/>
              </a:rPr>
            </a:br>
            <a:r>
              <a:rPr lang="en-US" sz="2000" dirty="0" smtClean="0"/>
              <a:t>. </a:t>
            </a:r>
            <a:r>
              <a:rPr lang="it-IT" sz="2000" dirty="0" smtClean="0"/>
              <a:t/>
            </a:r>
            <a:br>
              <a:rPr lang="it-IT" sz="20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700" dirty="0" smtClean="0">
                <a:solidFill>
                  <a:schemeClr val="tx1">
                    <a:tint val="75000"/>
                  </a:schemeClr>
                </a:solidFill>
                <a:latin typeface="+mn-lt"/>
                <a:ea typeface="+mn-ea"/>
                <a:cs typeface="+mn-cs"/>
              </a:rPr>
              <a:t/>
            </a:r>
            <a:br>
              <a:rPr lang="it-IT" sz="2700" dirty="0" smtClean="0">
                <a:solidFill>
                  <a:schemeClr val="tx1">
                    <a:tint val="75000"/>
                  </a:schemeClr>
                </a:solidFill>
                <a:latin typeface="+mn-lt"/>
                <a:ea typeface="+mn-ea"/>
                <a:cs typeface="+mn-cs"/>
              </a:rPr>
            </a:br>
            <a:r>
              <a:rPr lang="en-US" sz="2700" dirty="0" smtClean="0">
                <a:solidFill>
                  <a:schemeClr val="tx1">
                    <a:tint val="75000"/>
                  </a:schemeClr>
                </a:solidFill>
                <a:latin typeface="+mn-lt"/>
                <a:ea typeface="+mn-ea"/>
                <a:cs typeface="+mn-cs"/>
              </a:rPr>
              <a:t/>
            </a:r>
            <a:br>
              <a:rPr lang="en-US" sz="2700" dirty="0" smtClean="0">
                <a:solidFill>
                  <a:schemeClr val="tx1">
                    <a:tint val="75000"/>
                  </a:schemeClr>
                </a:solidFill>
                <a:latin typeface="+mn-lt"/>
                <a:ea typeface="+mn-ea"/>
                <a:cs typeface="+mn-cs"/>
              </a:rPr>
            </a:br>
            <a:endParaRPr lang="it-IT" sz="2700" dirty="0" smtClean="0">
              <a:solidFill>
                <a:schemeClr val="tx1">
                  <a:tint val="75000"/>
                </a:schemeClr>
              </a:solidFill>
              <a:latin typeface="+mn-lt"/>
              <a:ea typeface="+mn-ea"/>
              <a:cs typeface="+mn-cs"/>
            </a:endParaRPr>
          </a:p>
        </p:txBody>
      </p:sp>
      <p:sp>
        <p:nvSpPr>
          <p:cNvPr id="7" name="Sottotitolo 6"/>
          <p:cNvSpPr>
            <a:spLocks noGrp="1"/>
          </p:cNvSpPr>
          <p:nvPr>
            <p:ph type="subTitle" idx="1"/>
          </p:nvPr>
        </p:nvSpPr>
        <p:spPr>
          <a:xfrm>
            <a:off x="1285852" y="3680654"/>
            <a:ext cx="7056784" cy="1248544"/>
          </a:xfrm>
        </p:spPr>
        <p:txBody>
          <a:bodyPr>
            <a:normAutofit fontScale="25000" lnSpcReduction="20000"/>
          </a:bodyPr>
          <a:lstStyle/>
          <a:p>
            <a:endParaRPr lang="en-US" sz="9600" dirty="0" smtClean="0"/>
          </a:p>
          <a:p>
            <a:endParaRPr lang="en-US" sz="9600" dirty="0" smtClean="0"/>
          </a:p>
          <a:p>
            <a:endParaRPr lang="en-US" sz="9600" dirty="0" smtClean="0"/>
          </a:p>
          <a:p>
            <a:endParaRPr lang="en-US" sz="9600" dirty="0" smtClean="0"/>
          </a:p>
          <a:p>
            <a:r>
              <a:rPr lang="en-US" sz="9600" dirty="0" smtClean="0"/>
              <a:t> </a:t>
            </a:r>
          </a:p>
          <a:p>
            <a:endParaRPr lang="es-ES" sz="9600" dirty="0" smtClean="0">
              <a:solidFill>
                <a:srgbClr val="FF0000"/>
              </a:solidFill>
            </a:endParaRPr>
          </a:p>
          <a:p>
            <a:endParaRPr lang="it-IT" sz="96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643042"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0" name="Rettangolo 9"/>
          <p:cNvSpPr/>
          <p:nvPr/>
        </p:nvSpPr>
        <p:spPr>
          <a:xfrm>
            <a:off x="857224" y="1071547"/>
            <a:ext cx="7541167" cy="6740307"/>
          </a:xfrm>
          <a:prstGeom prst="rect">
            <a:avLst/>
          </a:prstGeom>
        </p:spPr>
        <p:txBody>
          <a:bodyPr wrap="square">
            <a:spAutoFit/>
          </a:bodyPr>
          <a:lstStyle/>
          <a:p>
            <a:r>
              <a:rPr lang="en-US" sz="3200" b="1" dirty="0" smtClean="0">
                <a:solidFill>
                  <a:srgbClr val="FF0000"/>
                </a:solidFill>
              </a:rPr>
              <a:t>Movement from the Status to agreement</a:t>
            </a:r>
          </a:p>
          <a:p>
            <a:pPr algn="ctr"/>
            <a:r>
              <a:rPr lang="en-US" sz="3200" b="1" dirty="0" smtClean="0">
                <a:solidFill>
                  <a:srgbClr val="FF0000"/>
                </a:solidFill>
              </a:rPr>
              <a:t>(ii)</a:t>
            </a:r>
          </a:p>
          <a:p>
            <a:pPr algn="ctr"/>
            <a:r>
              <a:rPr lang="en-US" sz="2400" dirty="0" smtClean="0"/>
              <a:t>Agreement</a:t>
            </a:r>
            <a:endParaRPr lang="it-IT" sz="2400" dirty="0" smtClean="0"/>
          </a:p>
          <a:p>
            <a:r>
              <a:rPr lang="en-US" sz="2400" dirty="0" smtClean="0"/>
              <a:t> </a:t>
            </a:r>
            <a:endParaRPr lang="it-IT" sz="2400" dirty="0" smtClean="0"/>
          </a:p>
          <a:p>
            <a:pPr marL="342900" indent="-342900">
              <a:buAutoNum type="arabicPeriod"/>
            </a:pPr>
            <a:r>
              <a:rPr lang="en-US" sz="2400" dirty="0" smtClean="0"/>
              <a:t>Own limitation of the effective excise of the free</a:t>
            </a:r>
          </a:p>
          <a:p>
            <a:pPr marL="342900" indent="-342900"/>
            <a:r>
              <a:rPr lang="en-US" sz="2400" dirty="0" smtClean="0"/>
              <a:t> movement right is a choice to avoid a lot of consequences </a:t>
            </a:r>
          </a:p>
          <a:p>
            <a:pPr marL="342900" indent="-342900"/>
            <a:r>
              <a:rPr lang="en-US" sz="2400" dirty="0" smtClean="0"/>
              <a:t>of EU citizens </a:t>
            </a:r>
            <a:r>
              <a:rPr lang="en-US" sz="2400" i="1" dirty="0" smtClean="0"/>
              <a:t>status</a:t>
            </a:r>
          </a:p>
          <a:p>
            <a:pPr marL="342900" indent="-342900"/>
            <a:endParaRPr lang="en-US" sz="2400" i="1" dirty="0" smtClean="0"/>
          </a:p>
          <a:p>
            <a:pPr marL="342900" indent="-342900"/>
            <a:endParaRPr lang="it-IT" sz="2400" dirty="0" smtClean="0"/>
          </a:p>
          <a:p>
            <a:r>
              <a:rPr lang="en-US" sz="2400" dirty="0" smtClean="0"/>
              <a:t>2. To bring a direct action, where appropriate, before the</a:t>
            </a:r>
          </a:p>
          <a:p>
            <a:r>
              <a:rPr lang="en-US" sz="2400" dirty="0" smtClean="0"/>
              <a:t> EU Court of Justice or National Courts</a:t>
            </a:r>
            <a:endParaRPr lang="it-IT" sz="2400" dirty="0" smtClean="0"/>
          </a:p>
          <a:p>
            <a:r>
              <a:rPr lang="en-US" sz="2400" dirty="0" smtClean="0"/>
              <a:t> </a:t>
            </a:r>
            <a:endParaRPr lang="it-IT" sz="2400" dirty="0" smtClean="0"/>
          </a:p>
          <a:p>
            <a:pPr algn="ctr"/>
            <a:endParaRPr lang="en-US" sz="3200" b="1" dirty="0" smtClean="0">
              <a:solidFill>
                <a:srgbClr val="FF0000"/>
              </a:solidFill>
            </a:endParaRPr>
          </a:p>
          <a:p>
            <a:endParaRPr lang="en-US" sz="3200" b="1" dirty="0" smtClean="0">
              <a:solidFill>
                <a:srgbClr val="FF0000"/>
              </a:solidFill>
            </a:endParaRPr>
          </a:p>
          <a:p>
            <a:endParaRPr lang="en-US" sz="3200" b="1" dirty="0" smtClean="0">
              <a:solidFill>
                <a:srgbClr val="FF0000"/>
              </a:solidFill>
            </a:endParaRPr>
          </a:p>
          <a:p>
            <a:endParaRPr lang="it-IT" sz="3200" dirty="0">
              <a:solidFill>
                <a:srgbClr val="FF0000"/>
              </a:solidFill>
            </a:endParaRPr>
          </a:p>
        </p:txBody>
      </p:sp>
      <p:sp>
        <p:nvSpPr>
          <p:cNvPr id="14" name="Rettangolo 13"/>
          <p:cNvSpPr/>
          <p:nvPr/>
        </p:nvSpPr>
        <p:spPr>
          <a:xfrm>
            <a:off x="785786" y="1409533"/>
            <a:ext cx="8215370" cy="861774"/>
          </a:xfrm>
          <a:prstGeom prst="rect">
            <a:avLst/>
          </a:prstGeom>
        </p:spPr>
        <p:txBody>
          <a:bodyPr wrap="square">
            <a:spAutoFit/>
          </a:bodyPr>
          <a:lstStyle/>
          <a:p>
            <a:endParaRPr lang="en-GB" sz="1400" dirty="0" smtClean="0"/>
          </a:p>
          <a:p>
            <a:endParaRPr lang="en-GB" dirty="0" smtClean="0"/>
          </a:p>
          <a:p>
            <a:endParaRPr lang="it-IT"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285852" y="642918"/>
            <a:ext cx="7056784" cy="1248544"/>
          </a:xfrm>
        </p:spPr>
        <p:txBody>
          <a:bodyPr>
            <a:normAutofit fontScale="25000" lnSpcReduction="20000"/>
          </a:bodyPr>
          <a:lstStyle/>
          <a:p>
            <a:endParaRPr lang="en-US" sz="9600" dirty="0" smtClean="0"/>
          </a:p>
          <a:p>
            <a:r>
              <a:rPr lang="en-GB" sz="5600" dirty="0" smtClean="0">
                <a:solidFill>
                  <a:srgbClr val="00B050"/>
                </a:solidFill>
              </a:rPr>
              <a:t>Under EU Law, is it possible to build a unitary definition of legal status of person out and over the Member states legal system? </a:t>
            </a:r>
            <a:endParaRPr lang="es-ES" sz="5600" dirty="0" smtClean="0">
              <a:solidFill>
                <a:srgbClr val="00B050"/>
              </a:solidFill>
            </a:endParaRPr>
          </a:p>
          <a:p>
            <a:endParaRPr lang="en-US" sz="9600" dirty="0" smtClean="0"/>
          </a:p>
          <a:p>
            <a:endParaRPr lang="en-US" sz="9600" dirty="0" smtClean="0"/>
          </a:p>
          <a:p>
            <a:endParaRPr lang="en-US" sz="12800" dirty="0" smtClean="0"/>
          </a:p>
          <a:p>
            <a:endParaRPr lang="en-US" sz="12800" dirty="0" smtClean="0"/>
          </a:p>
          <a:p>
            <a:r>
              <a:rPr lang="en-US" sz="12800" dirty="0" smtClean="0"/>
              <a:t> </a:t>
            </a:r>
            <a:r>
              <a:rPr lang="en-US" sz="12800" dirty="0" smtClean="0">
                <a:solidFill>
                  <a:srgbClr val="FF0000"/>
                </a:solidFill>
              </a:rPr>
              <a:t>New remark for a Joint reconstruction of individual’s status under the EU light.</a:t>
            </a:r>
          </a:p>
        </p:txBody>
      </p:sp>
      <p:pic>
        <p:nvPicPr>
          <p:cNvPr id="9" name="Picture 3"/>
          <p:cNvPicPr>
            <a:picLocks noChangeAspect="1" noChangeArrowheads="1"/>
          </p:cNvPicPr>
          <p:nvPr/>
        </p:nvPicPr>
        <p:blipFill>
          <a:blip r:embed="rId3"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643042" y="1000108"/>
            <a:ext cx="6048102"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85918"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285852" y="642918"/>
            <a:ext cx="7056784" cy="1248544"/>
          </a:xfrm>
        </p:spPr>
        <p:txBody>
          <a:bodyPr>
            <a:normAutofit fontScale="25000" lnSpcReduction="20000"/>
          </a:bodyPr>
          <a:lstStyle/>
          <a:p>
            <a:endParaRPr lang="en-US" sz="9600" dirty="0" smtClean="0"/>
          </a:p>
          <a:p>
            <a:endParaRPr lang="en-US" sz="9600" dirty="0" smtClean="0"/>
          </a:p>
          <a:p>
            <a:r>
              <a:rPr lang="en-US" sz="9600" dirty="0" smtClean="0"/>
              <a:t>(ii)</a:t>
            </a:r>
          </a:p>
          <a:p>
            <a:r>
              <a:rPr lang="en-US" sz="9600" dirty="0" smtClean="0"/>
              <a:t>Due to the fact that the legal status of person (i.e. wife, brother, son, daughter, of EU citizens or third-country nationals presents in EU) is the personal condition postulated for performance of EU law and for the enjoyment of the same EU rights, it  could not be considered in a different manner in each Member States legal system.</a:t>
            </a:r>
          </a:p>
          <a:p>
            <a:endParaRPr lang="en-US" sz="9600" dirty="0" smtClean="0"/>
          </a:p>
          <a:p>
            <a:endParaRPr lang="en-US" sz="9600" dirty="0" smtClean="0"/>
          </a:p>
          <a:p>
            <a:r>
              <a:rPr lang="en-US" sz="9600" dirty="0" smtClean="0"/>
              <a:t>see </a:t>
            </a:r>
          </a:p>
          <a:p>
            <a:r>
              <a:rPr lang="en-US" sz="9600" dirty="0" smtClean="0">
                <a:solidFill>
                  <a:srgbClr val="FF0000"/>
                </a:solidFill>
              </a:rPr>
              <a:t>Conclusion of general advocate Pergola, C_336/94 </a:t>
            </a:r>
            <a:r>
              <a:rPr lang="en-US" sz="9600" dirty="0" err="1" smtClean="0">
                <a:solidFill>
                  <a:srgbClr val="FF0000"/>
                </a:solidFill>
              </a:rPr>
              <a:t>Dafeki</a:t>
            </a:r>
            <a:r>
              <a:rPr lang="en-US" sz="9600" dirty="0" smtClean="0">
                <a:solidFill>
                  <a:srgbClr val="FF0000"/>
                </a:solidFill>
              </a:rPr>
              <a:t>, </a:t>
            </a:r>
            <a:r>
              <a:rPr lang="en-US" sz="9600" dirty="0" err="1" smtClean="0">
                <a:solidFill>
                  <a:srgbClr val="FF0000"/>
                </a:solidFill>
              </a:rPr>
              <a:t>Racc</a:t>
            </a:r>
            <a:r>
              <a:rPr lang="en-US" sz="9600" dirty="0" smtClean="0">
                <a:solidFill>
                  <a:srgbClr val="FF0000"/>
                </a:solidFill>
              </a:rPr>
              <a:t>., I_6761</a:t>
            </a:r>
          </a:p>
          <a:p>
            <a:endParaRPr lang="en-US" sz="9600" dirty="0" smtClean="0"/>
          </a:p>
          <a:p>
            <a:endParaRPr lang="en-US" sz="9600" dirty="0" smtClean="0"/>
          </a:p>
          <a:p>
            <a:endParaRPr lang="en-US" sz="9600" dirty="0" smtClean="0"/>
          </a:p>
          <a:p>
            <a:endParaRPr lang="en-US" sz="9600" dirty="0" smtClean="0"/>
          </a:p>
          <a:p>
            <a:endParaRPr lang="en-US" sz="9600" dirty="0" smtClean="0"/>
          </a:p>
        </p:txBody>
      </p:sp>
      <p:pic>
        <p:nvPicPr>
          <p:cNvPr id="9" name="Picture 3"/>
          <p:cNvPicPr>
            <a:picLocks noChangeAspect="1" noChangeArrowheads="1"/>
          </p:cNvPicPr>
          <p:nvPr/>
        </p:nvPicPr>
        <p:blipFill>
          <a:blip r:embed="rId3"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85918" y="8572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0" name="Sottotitolo 6"/>
          <p:cNvSpPr txBox="1">
            <a:spLocks/>
          </p:cNvSpPr>
          <p:nvPr/>
        </p:nvSpPr>
        <p:spPr>
          <a:xfrm>
            <a:off x="1938318" y="10096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2" name="Sottotitolo 6"/>
          <p:cNvSpPr txBox="1">
            <a:spLocks/>
          </p:cNvSpPr>
          <p:nvPr/>
        </p:nvSpPr>
        <p:spPr>
          <a:xfrm>
            <a:off x="2090718" y="11620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4" name="Sottotitolo 6"/>
          <p:cNvSpPr txBox="1">
            <a:spLocks/>
          </p:cNvSpPr>
          <p:nvPr/>
        </p:nvSpPr>
        <p:spPr>
          <a:xfrm>
            <a:off x="2243118" y="131443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r>
              <a:rPr lang="it-IT" sz="6600" dirty="0" smtClean="0">
                <a:solidFill>
                  <a:srgbClr val="FF0000"/>
                </a:solidFill>
                <a:latin typeface="Times New Roman" pitchFamily="18" charset="0"/>
              </a:rPr>
              <a:t/>
            </a:r>
            <a:br>
              <a:rPr lang="it-IT" sz="6600" dirty="0" smtClean="0">
                <a:solidFill>
                  <a:srgbClr val="FF0000"/>
                </a:solidFill>
                <a:latin typeface="Times New Roman" pitchFamily="18" charset="0"/>
              </a:rPr>
            </a:br>
            <a:r>
              <a:rPr lang="it-IT" sz="6600" dirty="0" smtClean="0">
                <a:solidFill>
                  <a:srgbClr val="FF0000"/>
                </a:solidFill>
                <a:latin typeface="Times New Roman" pitchFamily="18" charset="0"/>
              </a:rPr>
              <a:t/>
            </a:r>
            <a:br>
              <a:rPr lang="it-IT" sz="6600" dirty="0" smtClean="0">
                <a:solidFill>
                  <a:srgbClr val="FF0000"/>
                </a:solidFill>
                <a:latin typeface="Times New Roman" pitchFamily="18" charset="0"/>
              </a:rPr>
            </a:br>
            <a:r>
              <a:rPr lang="it-IT" sz="6600" dirty="0" smtClean="0">
                <a:solidFill>
                  <a:srgbClr val="FF0000"/>
                </a:solidFill>
                <a:latin typeface="Times New Roman" pitchFamily="18" charset="0"/>
              </a:rPr>
              <a:t/>
            </a:r>
            <a:br>
              <a:rPr lang="it-IT" sz="6600" dirty="0" smtClean="0">
                <a:solidFill>
                  <a:srgbClr val="FF0000"/>
                </a:solidFill>
                <a:latin typeface="Times New Roman" pitchFamily="18" charset="0"/>
              </a:rPr>
            </a:br>
            <a:r>
              <a:rPr lang="it-IT" sz="6600" dirty="0" smtClean="0">
                <a:solidFill>
                  <a:srgbClr val="FF0000"/>
                </a:solidFill>
                <a:latin typeface="Times New Roman" pitchFamily="18" charset="0"/>
              </a:rPr>
              <a:t/>
            </a:r>
            <a:br>
              <a:rPr lang="it-IT" sz="6600" dirty="0" smtClean="0">
                <a:solidFill>
                  <a:srgbClr val="FF0000"/>
                </a:solidFill>
                <a:latin typeface="Times New Roman" pitchFamily="18" charset="0"/>
              </a:rPr>
            </a:br>
            <a:r>
              <a:rPr lang="it-IT" sz="6600" dirty="0" smtClean="0">
                <a:solidFill>
                  <a:srgbClr val="FF0000"/>
                </a:solidFill>
                <a:latin typeface="Times New Roman" pitchFamily="18" charset="0"/>
              </a:rPr>
              <a:t/>
            </a:r>
            <a:br>
              <a:rPr lang="it-IT" sz="6600" dirty="0" smtClean="0">
                <a:solidFill>
                  <a:srgbClr val="FF0000"/>
                </a:solidFill>
                <a:latin typeface="Times New Roman" pitchFamily="18" charset="0"/>
              </a:rPr>
            </a:br>
            <a:r>
              <a:rPr lang="it-IT" sz="6600" dirty="0" err="1" smtClean="0">
                <a:solidFill>
                  <a:srgbClr val="FF0000"/>
                </a:solidFill>
                <a:latin typeface="Times New Roman" pitchFamily="18" charset="0"/>
              </a:rPr>
              <a:t>Thanks</a:t>
            </a:r>
            <a:endParaRPr lang="el-GR" sz="6600" dirty="0" smtClean="0">
              <a:solidFill>
                <a:srgbClr val="FF0000"/>
              </a:solidFill>
              <a:latin typeface="Times New Roman" pitchFamily="18" charset="0"/>
            </a:endParaRPr>
          </a:p>
        </p:txBody>
      </p:sp>
      <p:sp>
        <p:nvSpPr>
          <p:cNvPr id="4" name="Segnaposto data 3"/>
          <p:cNvSpPr>
            <a:spLocks noGrp="1"/>
          </p:cNvSpPr>
          <p:nvPr>
            <p:ph type="dt" sz="quarter" idx="10"/>
          </p:nvPr>
        </p:nvSpPr>
        <p:spPr/>
        <p:txBody>
          <a:bodyPr/>
          <a:lstStyle/>
          <a:p>
            <a:pPr>
              <a:defRPr/>
            </a:pPr>
            <a:fld id="{34C831A3-6FD8-4B50-89E7-E266E0C463F1}" type="datetime1">
              <a:rPr lang="el-GR"/>
              <a:pPr>
                <a:defRPr/>
              </a:pPr>
              <a:t>20/05/15</a:t>
            </a:fld>
            <a:endParaRPr lang="el-GR"/>
          </a:p>
        </p:txBody>
      </p:sp>
      <p:sp>
        <p:nvSpPr>
          <p:cNvPr id="5" name="Segnaposto numero diapositiva 5"/>
          <p:cNvSpPr>
            <a:spLocks noGrp="1"/>
          </p:cNvSpPr>
          <p:nvPr>
            <p:ph type="sldNum" sz="quarter" idx="12"/>
          </p:nvPr>
        </p:nvSpPr>
        <p:spPr/>
        <p:txBody>
          <a:bodyPr/>
          <a:lstStyle/>
          <a:p>
            <a:pPr>
              <a:defRPr/>
            </a:pPr>
            <a:fld id="{E467F281-A934-42B6-9AD1-31ED349813D1}" type="slidenum">
              <a:rPr lang="el-GR"/>
              <a:pPr>
                <a:defRPr/>
              </a:pPr>
              <a:t>28</a:t>
            </a:fld>
            <a:endParaRPr lang="el-GR"/>
          </a:p>
        </p:txBody>
      </p:sp>
      <p:pic>
        <p:nvPicPr>
          <p:cNvPr id="6" name="Picture 4" descr="C:\Users\utente\Desktop\Modulo.J.Monnet\loghi_vari\logo.png"/>
          <p:cNvPicPr>
            <a:picLocks noChangeAspect="1" noChangeArrowheads="1"/>
          </p:cNvPicPr>
          <p:nvPr/>
        </p:nvPicPr>
        <p:blipFill>
          <a:blip r:embed="rId2"/>
          <a:srcRect/>
          <a:stretch>
            <a:fillRect/>
          </a:stretch>
        </p:blipFill>
        <p:spPr bwMode="auto">
          <a:xfrm>
            <a:off x="285750" y="285750"/>
            <a:ext cx="4357688" cy="1138238"/>
          </a:xfrm>
          <a:prstGeom prst="rect">
            <a:avLst/>
          </a:prstGeom>
          <a:noFill/>
          <a:ln w="9525">
            <a:noFill/>
            <a:miter lim="800000"/>
            <a:headEnd/>
            <a:tailEnd/>
          </a:ln>
        </p:spPr>
      </p:pic>
    </p:spTree>
    <p:extLst>
      <p:ext uri="{BB962C8B-B14F-4D97-AF65-F5344CB8AC3E}">
        <p14:creationId xmlns:p14="http://schemas.microsoft.com/office/powerpoint/2010/main" val="41890644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331640" y="857232"/>
            <a:ext cx="7056784" cy="5072098"/>
          </a:xfrm>
        </p:spPr>
        <p:txBody>
          <a:bodyPr>
            <a:normAutofit fontScale="92500" lnSpcReduction="20000"/>
          </a:bodyPr>
          <a:lstStyle/>
          <a:p>
            <a:r>
              <a:rPr lang="en-GB" sz="2400" dirty="0" smtClean="0">
                <a:solidFill>
                  <a:srgbClr val="FF0000"/>
                </a:solidFill>
              </a:rPr>
              <a:t>Why a reflection on "</a:t>
            </a:r>
            <a:r>
              <a:rPr lang="en-GB" sz="2400" i="1" dirty="0" err="1" smtClean="0">
                <a:solidFill>
                  <a:srgbClr val="FF0000"/>
                </a:solidFill>
              </a:rPr>
              <a:t>vetus</a:t>
            </a:r>
            <a:r>
              <a:rPr lang="en-GB" sz="2400" dirty="0" smtClean="0">
                <a:solidFill>
                  <a:srgbClr val="FF0000"/>
                </a:solidFill>
              </a:rPr>
              <a:t>" institute like status?</a:t>
            </a:r>
            <a:r>
              <a:rPr lang="en-GB" sz="2400" i="1" dirty="0" smtClean="0">
                <a:solidFill>
                  <a:srgbClr val="FF0000"/>
                </a:solidFill>
              </a:rPr>
              <a:t> </a:t>
            </a:r>
          </a:p>
          <a:p>
            <a:endParaRPr lang="en-GB" sz="2400" i="1" dirty="0" smtClean="0">
              <a:solidFill>
                <a:srgbClr val="FF0000"/>
              </a:solidFill>
            </a:endParaRPr>
          </a:p>
          <a:p>
            <a:r>
              <a:rPr lang="en-GB" sz="2400" dirty="0" smtClean="0">
                <a:solidFill>
                  <a:srgbClr val="FF0000"/>
                </a:solidFill>
              </a:rPr>
              <a:t>For two empirical evidences.</a:t>
            </a:r>
          </a:p>
          <a:p>
            <a:pPr marL="457200" indent="-457200" algn="l">
              <a:buAutoNum type="arabicPeriod"/>
            </a:pPr>
            <a:r>
              <a:rPr lang="en-GB" sz="4400" dirty="0" smtClean="0"/>
              <a:t>Until now the expression of individual legal status, starting from the Roman law still returns and survives in the juridical idioms and law constantly, but the meaning is still vague.</a:t>
            </a:r>
            <a:r>
              <a:rPr lang="en-GB" sz="2400" dirty="0" smtClean="0"/>
              <a:t> </a:t>
            </a:r>
            <a:endParaRPr lang="it-IT" sz="2400" dirty="0" smtClean="0"/>
          </a:p>
          <a:p>
            <a:pPr marL="457200" indent="-457200" algn="l">
              <a:buAutoNum type="arabicPeriod"/>
            </a:pPr>
            <a:endParaRPr lang="it-IT" sz="2400" dirty="0">
              <a:solidFill>
                <a:srgbClr val="FF0000"/>
              </a:solidFill>
            </a:endParaRPr>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79984" y="83671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331640" y="857232"/>
            <a:ext cx="7056784" cy="5072098"/>
          </a:xfrm>
        </p:spPr>
        <p:txBody>
          <a:bodyPr>
            <a:noAutofit/>
          </a:bodyPr>
          <a:lstStyle/>
          <a:p>
            <a:r>
              <a:rPr lang="en-US" sz="2000" dirty="0" smtClean="0"/>
              <a:t>2)</a:t>
            </a:r>
          </a:p>
          <a:p>
            <a:r>
              <a:rPr lang="en-US" sz="2000" dirty="0" smtClean="0"/>
              <a:t> </a:t>
            </a:r>
            <a:r>
              <a:rPr lang="en-US" sz="2400" dirty="0" smtClean="0">
                <a:solidFill>
                  <a:schemeClr val="tx1"/>
                </a:solidFill>
              </a:rPr>
              <a:t>The Court of Justice used the phrase “fundamental status” about citizens’ status:</a:t>
            </a:r>
          </a:p>
          <a:p>
            <a:endParaRPr lang="it-IT" sz="2000" dirty="0" smtClean="0"/>
          </a:p>
          <a:p>
            <a:r>
              <a:rPr lang="it-IT" sz="2000" dirty="0" smtClean="0"/>
              <a:t>Corte di Giustizia, sentenza del 20 settembre 2011, C-184/99, </a:t>
            </a:r>
            <a:r>
              <a:rPr lang="it-IT" sz="2000" dirty="0" err="1" smtClean="0"/>
              <a:t>Grzelczk</a:t>
            </a:r>
            <a:r>
              <a:rPr lang="it-IT" sz="2000" dirty="0" smtClean="0"/>
              <a:t>, in Racc., I-6193, p. 31; Corte di Giustizia, sentenza del 17 settembre 2002, C-413/99, </a:t>
            </a:r>
            <a:r>
              <a:rPr lang="it-IT" sz="2000" dirty="0" err="1" smtClean="0"/>
              <a:t>Baumbast</a:t>
            </a:r>
            <a:r>
              <a:rPr lang="it-IT" sz="2000" dirty="0" smtClean="0"/>
              <a:t> e R, in Racc., I-7091, p. 82.</a:t>
            </a:r>
          </a:p>
          <a:p>
            <a:endParaRPr lang="it-IT" sz="2000" dirty="0" smtClean="0"/>
          </a:p>
          <a:p>
            <a:r>
              <a:rPr lang="it-IT" sz="2000" dirty="0" smtClean="0"/>
              <a:t> </a:t>
            </a:r>
            <a:r>
              <a:rPr lang="en-US" sz="2000" dirty="0" smtClean="0"/>
              <a:t>The Court of Justice used the phrase </a:t>
            </a:r>
            <a:r>
              <a:rPr lang="en-US" sz="2000" dirty="0" smtClean="0">
                <a:solidFill>
                  <a:schemeClr val="tx1"/>
                </a:solidFill>
              </a:rPr>
              <a:t>"status"</a:t>
            </a:r>
            <a:endParaRPr lang="it-IT" sz="2000" dirty="0" smtClean="0">
              <a:solidFill>
                <a:schemeClr val="tx1"/>
              </a:solidFill>
            </a:endParaRPr>
          </a:p>
          <a:p>
            <a:r>
              <a:rPr lang="en-US" sz="1800" dirty="0" smtClean="0"/>
              <a:t>i.e.</a:t>
            </a:r>
            <a:r>
              <a:rPr lang="it-IT" sz="1800" dirty="0" smtClean="0"/>
              <a:t> </a:t>
            </a:r>
            <a:r>
              <a:rPr lang="en-US" sz="1800" dirty="0" smtClean="0"/>
              <a:t>15.11.2011 C-256/11</a:t>
            </a:r>
            <a:r>
              <a:rPr lang="it-IT" sz="1800" dirty="0" smtClean="0"/>
              <a:t>, </a:t>
            </a:r>
            <a:r>
              <a:rPr lang="en-US" sz="1800" dirty="0" smtClean="0"/>
              <a:t>7 .10. 2010 C‑162/09</a:t>
            </a:r>
            <a:r>
              <a:rPr lang="it-IT" sz="1800" dirty="0" smtClean="0"/>
              <a:t>, </a:t>
            </a:r>
            <a:r>
              <a:rPr lang="en-US" sz="1800" dirty="0" smtClean="0"/>
              <a:t>8.03. 2011 C‑34/09</a:t>
            </a:r>
            <a:r>
              <a:rPr lang="it-IT" sz="1800" dirty="0" smtClean="0"/>
              <a:t>, </a:t>
            </a:r>
            <a:r>
              <a:rPr lang="en-US" sz="1800" dirty="0" smtClean="0"/>
              <a:t>29.11.2011 C‑371/10</a:t>
            </a:r>
            <a:r>
              <a:rPr lang="it-IT" sz="1800" dirty="0" smtClean="0"/>
              <a:t>,</a:t>
            </a:r>
            <a:r>
              <a:rPr lang="en-US" sz="1800" dirty="0" smtClean="0"/>
              <a:t>6.12.2011, C‑329/11</a:t>
            </a:r>
            <a:r>
              <a:rPr lang="it-IT" sz="1800" dirty="0" smtClean="0"/>
              <a:t>, </a:t>
            </a:r>
            <a:r>
              <a:rPr lang="en-US" sz="1800" dirty="0" smtClean="0"/>
              <a:t>9.02.2012 C‑277/10</a:t>
            </a:r>
            <a:r>
              <a:rPr lang="it-IT" sz="1800" dirty="0" smtClean="0"/>
              <a:t>, </a:t>
            </a:r>
            <a:r>
              <a:rPr lang="en-US" sz="1800" dirty="0" smtClean="0"/>
              <a:t>16.09.2010, C‑149/10</a:t>
            </a:r>
            <a:r>
              <a:rPr lang="it-IT" sz="1800" dirty="0" smtClean="0"/>
              <a:t>, </a:t>
            </a:r>
            <a:r>
              <a:rPr lang="en-US" sz="1800" dirty="0" smtClean="0"/>
              <a:t>21.07.2011, C‑325/09</a:t>
            </a:r>
            <a:r>
              <a:rPr lang="it-IT" sz="1800" dirty="0" smtClean="0"/>
              <a:t>, </a:t>
            </a:r>
            <a:r>
              <a:rPr lang="en-US" sz="1800" dirty="0" smtClean="0"/>
              <a:t>8.09.2011 C‑177/10</a:t>
            </a:r>
            <a:r>
              <a:rPr lang="it-IT" sz="1800" dirty="0" smtClean="0"/>
              <a:t>,</a:t>
            </a:r>
            <a:r>
              <a:rPr lang="en-US" sz="1800" dirty="0" smtClean="0"/>
              <a:t>9.12.2010 C‑296/09</a:t>
            </a:r>
            <a:r>
              <a:rPr lang="it-IT" sz="1800" dirty="0" smtClean="0"/>
              <a:t>,</a:t>
            </a:r>
            <a:r>
              <a:rPr lang="en-US" sz="1800" dirty="0" smtClean="0"/>
              <a:t>30.09.2010 C‑104/09</a:t>
            </a:r>
            <a:endParaRPr lang="it-IT" sz="1800" dirty="0" smtClean="0"/>
          </a:p>
          <a:p>
            <a:r>
              <a:rPr lang="en-US" sz="1800" dirty="0" smtClean="0"/>
              <a:t>10.03. 2011 C‑516/09</a:t>
            </a:r>
            <a:endParaRPr lang="it-IT" sz="1800" dirty="0" smtClean="0"/>
          </a:p>
          <a:p>
            <a:pPr marL="457200" indent="-457200" algn="l">
              <a:buAutoNum type="arabicPeriod"/>
            </a:pPr>
            <a:endParaRPr lang="it-IT" sz="1800" dirty="0">
              <a:solidFill>
                <a:srgbClr val="FF0000"/>
              </a:solidFill>
            </a:endParaRPr>
          </a:p>
        </p:txBody>
      </p:sp>
      <p:pic>
        <p:nvPicPr>
          <p:cNvPr id="9" name="Picture 3"/>
          <p:cNvPicPr>
            <a:picLocks noChangeAspect="1" noChangeArrowheads="1"/>
          </p:cNvPicPr>
          <p:nvPr/>
        </p:nvPicPr>
        <p:blipFill>
          <a:blip r:embed="rId3"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643042" y="857232"/>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79984" y="83671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331640" y="1500174"/>
            <a:ext cx="7056784" cy="1248544"/>
          </a:xfrm>
        </p:spPr>
        <p:txBody>
          <a:bodyPr>
            <a:normAutofit fontScale="25000" lnSpcReduction="20000"/>
          </a:bodyPr>
          <a:lstStyle/>
          <a:p>
            <a:r>
              <a:rPr lang="en-US" sz="9600" dirty="0" smtClean="0">
                <a:solidFill>
                  <a:srgbClr val="FF0000"/>
                </a:solidFill>
              </a:rPr>
              <a:t>What means in following  analysis</a:t>
            </a:r>
            <a:r>
              <a:rPr lang="it-IT" sz="9600" dirty="0" smtClean="0">
                <a:solidFill>
                  <a:srgbClr val="FF0000"/>
                </a:solidFill>
              </a:rPr>
              <a:t> </a:t>
            </a:r>
            <a:r>
              <a:rPr lang="en-US" sz="9600" dirty="0" smtClean="0"/>
              <a:t> </a:t>
            </a:r>
            <a:r>
              <a:rPr lang="en-US" sz="9600" dirty="0" smtClean="0">
                <a:solidFill>
                  <a:srgbClr val="FF0000"/>
                </a:solidFill>
              </a:rPr>
              <a:t>“Individual Legal Status” in this paper?</a:t>
            </a:r>
          </a:p>
          <a:p>
            <a:endParaRPr lang="en-US" sz="9600" dirty="0" smtClean="0"/>
          </a:p>
          <a:p>
            <a:r>
              <a:rPr lang="en-GB" sz="9600" dirty="0" smtClean="0"/>
              <a:t>Individual’s Legal Status could be defined as a public personal condition able to from which came down rights, duties and able to justified a lot of activities and facts regarding the individual life.</a:t>
            </a:r>
          </a:p>
          <a:p>
            <a:endParaRPr lang="en-GB" sz="9600" dirty="0" smtClean="0"/>
          </a:p>
          <a:p>
            <a:r>
              <a:rPr lang="en-GB" sz="8000" dirty="0" smtClean="0"/>
              <a:t>( </a:t>
            </a:r>
            <a:r>
              <a:rPr lang="it-IT" sz="8000" dirty="0" smtClean="0"/>
              <a:t>P. </a:t>
            </a:r>
            <a:r>
              <a:rPr lang="it-IT" sz="8000" dirty="0" err="1" smtClean="0"/>
              <a:t>Rescigno</a:t>
            </a:r>
            <a:r>
              <a:rPr lang="it-IT" sz="8000" dirty="0" smtClean="0"/>
              <a:t>, Situazione e status nell’esperienza del diritto, in </a:t>
            </a:r>
            <a:r>
              <a:rPr lang="it-IT" sz="8000" dirty="0" err="1" smtClean="0"/>
              <a:t>Riv</a:t>
            </a:r>
            <a:r>
              <a:rPr lang="it-IT" sz="8000" dirty="0" smtClean="0"/>
              <a:t>. Di dir. Civ., 1973, L, p. 209 ss)</a:t>
            </a:r>
          </a:p>
          <a:p>
            <a:endParaRPr lang="it-IT" sz="80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79984" y="83671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331640" y="1500174"/>
            <a:ext cx="7056784" cy="1248544"/>
          </a:xfrm>
        </p:spPr>
        <p:txBody>
          <a:bodyPr>
            <a:normAutofit fontScale="25000" lnSpcReduction="20000"/>
          </a:bodyPr>
          <a:lstStyle/>
          <a:p>
            <a:r>
              <a:rPr lang="en-US" sz="5600" dirty="0" smtClean="0"/>
              <a:t>Has the process of European integration changed the juridical traditional definition of Individual status?</a:t>
            </a:r>
            <a:endParaRPr lang="en-US" sz="5600" dirty="0" smtClean="0">
              <a:solidFill>
                <a:srgbClr val="FF0000"/>
              </a:solidFill>
            </a:endParaRPr>
          </a:p>
          <a:p>
            <a:endParaRPr lang="en-US" sz="9600" dirty="0" smtClean="0">
              <a:solidFill>
                <a:srgbClr val="FF0000"/>
              </a:solidFill>
            </a:endParaRPr>
          </a:p>
          <a:p>
            <a:r>
              <a:rPr lang="en-US" sz="9600" dirty="0" smtClean="0">
                <a:solidFill>
                  <a:srgbClr val="FF0000"/>
                </a:solidFill>
              </a:rPr>
              <a:t>Starting point:</a:t>
            </a:r>
            <a:endParaRPr lang="it-IT" sz="9600" dirty="0" smtClean="0">
              <a:solidFill>
                <a:srgbClr val="FF0000"/>
              </a:solidFill>
            </a:endParaRPr>
          </a:p>
          <a:p>
            <a:r>
              <a:rPr lang="en-US" sz="9600" dirty="0" smtClean="0"/>
              <a:t> </a:t>
            </a:r>
          </a:p>
          <a:p>
            <a:r>
              <a:rPr lang="en-US" sz="9600" dirty="0" smtClean="0"/>
              <a:t>The process of European integration has been accompanied by structural and economic changes which has influenced the Individual’s Legal Status in different directions.</a:t>
            </a:r>
            <a:endParaRPr lang="es-ES" sz="9600" dirty="0" smtClean="0"/>
          </a:p>
          <a:p>
            <a:endParaRPr lang="it-IT" sz="96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79984" y="83671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331640" y="1500174"/>
            <a:ext cx="7056784" cy="1248544"/>
          </a:xfrm>
        </p:spPr>
        <p:txBody>
          <a:bodyPr>
            <a:normAutofit fontScale="25000" lnSpcReduction="20000"/>
          </a:bodyPr>
          <a:lstStyle/>
          <a:p>
            <a:r>
              <a:rPr lang="en-US" sz="9600" dirty="0" smtClean="0">
                <a:solidFill>
                  <a:srgbClr val="FF0000"/>
                </a:solidFill>
              </a:rPr>
              <a:t>Why?</a:t>
            </a:r>
            <a:endParaRPr lang="it-IT" sz="9600" dirty="0" smtClean="0">
              <a:solidFill>
                <a:srgbClr val="FF0000"/>
              </a:solidFill>
            </a:endParaRPr>
          </a:p>
          <a:p>
            <a:r>
              <a:rPr lang="en-US" sz="9600" dirty="0" smtClean="0"/>
              <a:t> </a:t>
            </a:r>
          </a:p>
          <a:p>
            <a:r>
              <a:rPr lang="en-GB" sz="9600" dirty="0" smtClean="0"/>
              <a:t>The EU Court of Justice identified the existence of the EU legal system, </a:t>
            </a:r>
            <a:r>
              <a:rPr lang="en-US" sz="9600" dirty="0" smtClean="0"/>
              <a:t>t</a:t>
            </a:r>
            <a:r>
              <a:rPr lang="en-GB" sz="9600" dirty="0" err="1" smtClean="0"/>
              <a:t>hrough</a:t>
            </a:r>
            <a:r>
              <a:rPr lang="en-GB" sz="9600" dirty="0" smtClean="0"/>
              <a:t> the direct recognition of individual rights by the European Union. </a:t>
            </a:r>
          </a:p>
          <a:p>
            <a:endParaRPr lang="en-GB" sz="9600" dirty="0" smtClean="0"/>
          </a:p>
          <a:p>
            <a:r>
              <a:rPr lang="en-GB" sz="9600" dirty="0" smtClean="0"/>
              <a:t>Primarily concerned with economic actors and the free market, it now extends into a lot of aspects of the lives of its citizens, enacts provisions which regulate matters that impact families, children and status of persons.</a:t>
            </a:r>
            <a:endParaRPr lang="es-ES" sz="9600" dirty="0" smtClean="0"/>
          </a:p>
          <a:p>
            <a:endParaRPr lang="it-IT" sz="9600" dirty="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79984" y="83671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331640" y="1500174"/>
            <a:ext cx="7056784" cy="1248544"/>
          </a:xfrm>
        </p:spPr>
        <p:txBody>
          <a:bodyPr>
            <a:normAutofit fontScale="25000" lnSpcReduction="20000"/>
          </a:bodyPr>
          <a:lstStyle/>
          <a:p>
            <a:r>
              <a:rPr lang="en-US" sz="9600" dirty="0" smtClean="0">
                <a:solidFill>
                  <a:srgbClr val="FF0000"/>
                </a:solidFill>
              </a:rPr>
              <a:t>Thus:</a:t>
            </a:r>
            <a:endParaRPr lang="it-IT" sz="9600" dirty="0" smtClean="0">
              <a:solidFill>
                <a:srgbClr val="FF0000"/>
              </a:solidFill>
            </a:endParaRPr>
          </a:p>
          <a:p>
            <a:r>
              <a:rPr lang="en-US" sz="9600" dirty="0" smtClean="0"/>
              <a:t> </a:t>
            </a:r>
          </a:p>
          <a:p>
            <a:r>
              <a:rPr lang="en-GB" sz="9600" dirty="0" smtClean="0"/>
              <a:t>The Under EU law the individuals are defined by virtue of their activities or status and they are regarded as being of direct interest to EU law in two way:</a:t>
            </a:r>
          </a:p>
          <a:p>
            <a:endParaRPr lang="it-IT" sz="9600" dirty="0" smtClean="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79984" y="83671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1187624" y="2130425"/>
            <a:ext cx="7270576" cy="1470025"/>
          </a:xfrm>
        </p:spPr>
        <p:txBody>
          <a:bodyPr>
            <a:normAutofit/>
          </a:bodyPr>
          <a:lstStyle/>
          <a:p>
            <a:pPr lvl="0"/>
            <a:r>
              <a:rPr lang="es-ES" b="1" dirty="0" smtClean="0">
                <a:latin typeface="Arial" pitchFamily="34" charset="0"/>
                <a:cs typeface="Arial" pitchFamily="34" charset="0"/>
              </a:rPr>
              <a:t/>
            </a:r>
            <a:br>
              <a:rPr lang="es-ES" b="1" dirty="0" smtClean="0">
                <a:latin typeface="Arial" pitchFamily="34" charset="0"/>
                <a:cs typeface="Arial" pitchFamily="34" charset="0"/>
              </a:rPr>
            </a:br>
            <a:endParaRPr lang="it-IT" dirty="0"/>
          </a:p>
        </p:txBody>
      </p:sp>
      <p:sp>
        <p:nvSpPr>
          <p:cNvPr id="7" name="Sottotitolo 6"/>
          <p:cNvSpPr>
            <a:spLocks noGrp="1"/>
          </p:cNvSpPr>
          <p:nvPr>
            <p:ph type="subTitle" idx="1"/>
          </p:nvPr>
        </p:nvSpPr>
        <p:spPr>
          <a:xfrm>
            <a:off x="1331640" y="1500174"/>
            <a:ext cx="7056784" cy="1248544"/>
          </a:xfrm>
        </p:spPr>
        <p:txBody>
          <a:bodyPr>
            <a:normAutofit fontScale="25000" lnSpcReduction="20000"/>
          </a:bodyPr>
          <a:lstStyle/>
          <a:p>
            <a:r>
              <a:rPr lang="en-US" sz="9600" dirty="0" smtClean="0">
                <a:solidFill>
                  <a:srgbClr val="FF0000"/>
                </a:solidFill>
              </a:rPr>
              <a:t>a):</a:t>
            </a:r>
            <a:endParaRPr lang="en-GB" sz="9600" dirty="0" smtClean="0"/>
          </a:p>
          <a:p>
            <a:r>
              <a:rPr lang="en-GB" sz="9600" dirty="0" smtClean="0"/>
              <a:t>without reference to any connection they may have with any other specific individual (as concerns the requirement of a certain activity or status, their activities might have involved, for example, exercising a right of free movement as a worker, or as a student or freedom to provide, or (indeed receive) a service or freedom of establishment)</a:t>
            </a:r>
          </a:p>
          <a:p>
            <a:endParaRPr lang="it-IT" sz="9600" dirty="0" smtClean="0"/>
          </a:p>
        </p:txBody>
      </p:sp>
      <p:pic>
        <p:nvPicPr>
          <p:cNvPr id="9" name="Picture 3"/>
          <p:cNvPicPr>
            <a:picLocks noChangeAspect="1" noChangeArrowheads="1"/>
          </p:cNvPicPr>
          <p:nvPr/>
        </p:nvPicPr>
        <p:blipFill>
          <a:blip r:embed="rId2" cstate="print"/>
          <a:srcRect/>
          <a:stretch>
            <a:fillRect/>
          </a:stretch>
        </p:blipFill>
        <p:spPr bwMode="auto">
          <a:xfrm>
            <a:off x="7956376" y="118269"/>
            <a:ext cx="1008063" cy="1006475"/>
          </a:xfrm>
          <a:prstGeom prst="rect">
            <a:avLst/>
          </a:prstGeom>
          <a:noFill/>
          <a:ln w="9525">
            <a:noFill/>
            <a:miter lim="800000"/>
            <a:headEnd/>
            <a:tailEnd/>
          </a:ln>
        </p:spPr>
      </p:pic>
      <p:sp>
        <p:nvSpPr>
          <p:cNvPr id="11" name="CasellaDiTesto 16"/>
          <p:cNvSpPr txBox="1">
            <a:spLocks noChangeArrowheads="1"/>
          </p:cNvSpPr>
          <p:nvPr/>
        </p:nvSpPr>
        <p:spPr bwMode="auto">
          <a:xfrm rot="16200000">
            <a:off x="-3181113" y="3153698"/>
            <a:ext cx="6885384" cy="523220"/>
          </a:xfrm>
          <a:prstGeom prst="rect">
            <a:avLst/>
          </a:prstGeom>
          <a:solidFill>
            <a:schemeClr val="accent1">
              <a:lumMod val="75000"/>
              <a:alpha val="76000"/>
            </a:schemeClr>
          </a:solidFill>
          <a:ln w="9525">
            <a:noFill/>
            <a:miter lim="800000"/>
            <a:headEnd/>
            <a:tailEnd/>
          </a:ln>
        </p:spPr>
        <p:txBody>
          <a:bodyPr wrap="square">
            <a:spAutoFit/>
          </a:bodyPr>
          <a:lstStyle/>
          <a:p>
            <a:pPr algn="ctr">
              <a:defRPr/>
            </a:pPr>
            <a:r>
              <a:rPr lang="es-ES" sz="1400" b="1" dirty="0" smtClean="0">
                <a:solidFill>
                  <a:schemeClr val="bg1">
                    <a:lumMod val="85000"/>
                  </a:schemeClr>
                </a:solidFill>
                <a:latin typeface="Arial" pitchFamily="34" charset="0"/>
                <a:cs typeface="Arial" pitchFamily="34" charset="0"/>
              </a:rPr>
              <a:t>Valentina </a:t>
            </a:r>
            <a:r>
              <a:rPr lang="es-ES" sz="1400" b="1" dirty="0">
                <a:solidFill>
                  <a:schemeClr val="bg1">
                    <a:lumMod val="85000"/>
                  </a:schemeClr>
                </a:solidFill>
                <a:latin typeface="Arial" pitchFamily="34" charset="0"/>
                <a:cs typeface="Arial" pitchFamily="34" charset="0"/>
              </a:rPr>
              <a:t>Colcelli – JM</a:t>
            </a:r>
            <a:r>
              <a:rPr lang="it-IT" sz="1400" b="1" dirty="0">
                <a:solidFill>
                  <a:schemeClr val="bg1">
                    <a:lumMod val="85000"/>
                  </a:schemeClr>
                </a:solidFill>
              </a:rPr>
              <a:t> </a:t>
            </a:r>
            <a:r>
              <a:rPr lang="it-IT" sz="1400" b="1" dirty="0" err="1">
                <a:solidFill>
                  <a:schemeClr val="bg1">
                    <a:lumMod val="85000"/>
                  </a:schemeClr>
                </a:solidFill>
              </a:rPr>
              <a:t>Module</a:t>
            </a:r>
            <a:r>
              <a:rPr lang="it-IT" sz="1400" b="1" dirty="0">
                <a:solidFill>
                  <a:schemeClr val="bg1">
                    <a:lumMod val="85000"/>
                  </a:schemeClr>
                </a:solidFill>
              </a:rPr>
              <a:t> Leader </a:t>
            </a:r>
            <a:r>
              <a:rPr lang="en-GB" sz="1400" b="1" dirty="0" err="1" smtClean="0">
                <a:solidFill>
                  <a:schemeClr val="bg1">
                    <a:lumMod val="85000"/>
                  </a:schemeClr>
                </a:solidFill>
              </a:rPr>
              <a:t>EuPLAW</a:t>
            </a:r>
            <a:endParaRPr lang="it-IT" sz="1400" b="1" dirty="0" smtClean="0">
              <a:solidFill>
                <a:schemeClr val="bg1">
                  <a:lumMod val="85000"/>
                </a:schemeClr>
              </a:solidFill>
            </a:endParaRPr>
          </a:p>
          <a:p>
            <a:pPr algn="ctr">
              <a:defRPr/>
            </a:pPr>
            <a:endParaRPr lang="it-IT" sz="1400" b="1" dirty="0">
              <a:solidFill>
                <a:schemeClr val="bg1"/>
              </a:solidFill>
              <a:latin typeface="Arial" pitchFamily="34" charset="0"/>
              <a:cs typeface="Arial" pitchFamily="34" charset="0"/>
            </a:endParaRPr>
          </a:p>
        </p:txBody>
      </p:sp>
      <p:sp>
        <p:nvSpPr>
          <p:cNvPr id="13" name="CasellaDiTesto 11"/>
          <p:cNvSpPr txBox="1">
            <a:spLocks noChangeArrowheads="1"/>
          </p:cNvSpPr>
          <p:nvPr/>
        </p:nvSpPr>
        <p:spPr bwMode="auto">
          <a:xfrm>
            <a:off x="827584" y="6308725"/>
            <a:ext cx="8316416" cy="523220"/>
          </a:xfrm>
          <a:prstGeom prst="rect">
            <a:avLst/>
          </a:prstGeom>
          <a:noFill/>
          <a:ln w="9525">
            <a:noFill/>
            <a:miter lim="800000"/>
            <a:headEnd/>
            <a:tailEnd/>
          </a:ln>
        </p:spPr>
        <p:txBody>
          <a:bodyPr wrap="square">
            <a:spAutoFit/>
          </a:bodyPr>
          <a:lstStyle/>
          <a:p>
            <a:pPr algn="ctr"/>
            <a:r>
              <a:rPr lang="it-IT" sz="1400" b="1" dirty="0">
                <a:solidFill>
                  <a:srgbClr val="002060"/>
                </a:solidFill>
                <a:latin typeface="+mj-lt"/>
              </a:rPr>
              <a:t>© </a:t>
            </a:r>
            <a:r>
              <a:rPr lang="en-GB" sz="1400" dirty="0" err="1">
                <a:solidFill>
                  <a:schemeClr val="tx2"/>
                </a:solidFill>
                <a:latin typeface="+mj-lt"/>
              </a:rPr>
              <a:t>J.Monnet</a:t>
            </a:r>
            <a:r>
              <a:rPr lang="en-GB" sz="1400" dirty="0">
                <a:solidFill>
                  <a:schemeClr val="tx2"/>
                </a:solidFill>
                <a:latin typeface="+mj-lt"/>
              </a:rPr>
              <a:t> </a:t>
            </a:r>
            <a:r>
              <a:rPr lang="en-US" sz="1400" dirty="0">
                <a:solidFill>
                  <a:schemeClr val="tx2"/>
                </a:solidFill>
                <a:latin typeface="+mj-lt"/>
              </a:rPr>
              <a:t>European </a:t>
            </a:r>
            <a:r>
              <a:rPr lang="en-US" sz="1400" dirty="0" smtClean="0">
                <a:solidFill>
                  <a:schemeClr val="tx2"/>
                </a:solidFill>
                <a:latin typeface="+mj-lt"/>
              </a:rPr>
              <a:t>Modules</a:t>
            </a:r>
            <a:r>
              <a:rPr lang="it-IT" sz="1400" dirty="0" smtClean="0">
                <a:latin typeface="+mj-lt"/>
              </a:rPr>
              <a:t>-</a:t>
            </a:r>
            <a:r>
              <a:rPr lang="en-GB" sz="1400" dirty="0" smtClean="0">
                <a:solidFill>
                  <a:srgbClr val="002060"/>
                </a:solidFill>
                <a:latin typeface="+mj-lt"/>
              </a:rPr>
              <a:t> </a:t>
            </a:r>
            <a:r>
              <a:rPr lang="en-GB" sz="1400" b="1" dirty="0" err="1" smtClean="0">
                <a:solidFill>
                  <a:schemeClr val="accent3">
                    <a:lumMod val="75000"/>
                  </a:schemeClr>
                </a:solidFill>
                <a:latin typeface="+mj-lt"/>
              </a:rPr>
              <a:t>Eu</a:t>
            </a:r>
            <a:r>
              <a:rPr lang="en-GB" sz="1400" b="1" dirty="0" err="1" smtClean="0">
                <a:solidFill>
                  <a:schemeClr val="tx2"/>
                </a:solidFill>
                <a:latin typeface="+mj-lt"/>
              </a:rPr>
              <a:t>PLAW</a:t>
            </a:r>
            <a:r>
              <a:rPr lang="en-GB" sz="1400" b="1" dirty="0" smtClean="0">
                <a:solidFill>
                  <a:schemeClr val="tx2"/>
                </a:solidFill>
                <a:latin typeface="+mj-lt"/>
              </a:rPr>
              <a:t> -</a:t>
            </a:r>
            <a:r>
              <a:rPr lang="en-GB" sz="1400" dirty="0"/>
              <a:t> </a:t>
            </a:r>
            <a:r>
              <a:rPr lang="en-GB" sz="1400" dirty="0">
                <a:solidFill>
                  <a:schemeClr val="accent3">
                    <a:lumMod val="75000"/>
                  </a:schemeClr>
                </a:solidFill>
              </a:rPr>
              <a:t>Europeanization through </a:t>
            </a:r>
            <a:r>
              <a:rPr lang="en-GB" sz="1400" dirty="0" smtClean="0">
                <a:solidFill>
                  <a:schemeClr val="accent1">
                    <a:lumMod val="75000"/>
                  </a:schemeClr>
                </a:solidFill>
              </a:rPr>
              <a:t>Private Law </a:t>
            </a:r>
            <a:r>
              <a:rPr lang="en-GB" sz="1400" dirty="0" smtClean="0">
                <a:solidFill>
                  <a:schemeClr val="accent3">
                    <a:lumMod val="75000"/>
                  </a:schemeClr>
                </a:solidFill>
              </a:rPr>
              <a:t>Instruments</a:t>
            </a:r>
            <a:endParaRPr lang="en-GB" sz="1400" b="1" u="sng" dirty="0" smtClean="0">
              <a:solidFill>
                <a:schemeClr val="accent3">
                  <a:lumMod val="75000"/>
                </a:schemeClr>
              </a:solidFill>
              <a:latin typeface="+mj-lt"/>
            </a:endParaRPr>
          </a:p>
          <a:p>
            <a:pPr algn="ctr"/>
            <a:r>
              <a:rPr lang="en-GB" sz="1400" dirty="0" err="1" smtClean="0">
                <a:solidFill>
                  <a:srgbClr val="002060"/>
                </a:solidFill>
                <a:latin typeface="+mj-lt"/>
              </a:rPr>
              <a:t>Università</a:t>
            </a:r>
            <a:r>
              <a:rPr lang="en-GB" sz="1400" dirty="0" smtClean="0">
                <a:solidFill>
                  <a:srgbClr val="002060"/>
                </a:solidFill>
                <a:latin typeface="+mj-lt"/>
              </a:rPr>
              <a:t> </a:t>
            </a:r>
            <a:r>
              <a:rPr lang="en-GB" sz="1400" dirty="0" err="1" smtClean="0">
                <a:solidFill>
                  <a:srgbClr val="002060"/>
                </a:solidFill>
                <a:latin typeface="+mj-lt"/>
              </a:rPr>
              <a:t>degli</a:t>
            </a:r>
            <a:r>
              <a:rPr lang="en-GB" sz="1400" dirty="0" smtClean="0">
                <a:solidFill>
                  <a:srgbClr val="002060"/>
                </a:solidFill>
                <a:latin typeface="+mj-lt"/>
              </a:rPr>
              <a:t> </a:t>
            </a:r>
            <a:r>
              <a:rPr lang="en-GB" sz="1400" dirty="0" err="1" smtClean="0">
                <a:solidFill>
                  <a:srgbClr val="002060"/>
                </a:solidFill>
                <a:latin typeface="+mj-lt"/>
              </a:rPr>
              <a:t>Studi</a:t>
            </a:r>
            <a:r>
              <a:rPr lang="en-GB" sz="1400" dirty="0" smtClean="0">
                <a:solidFill>
                  <a:srgbClr val="002060"/>
                </a:solidFill>
                <a:latin typeface="+mj-lt"/>
              </a:rPr>
              <a:t> </a:t>
            </a:r>
            <a:r>
              <a:rPr lang="en-GB" sz="1400" dirty="0" err="1" smtClean="0">
                <a:solidFill>
                  <a:srgbClr val="002060"/>
                </a:solidFill>
                <a:latin typeface="+mj-lt"/>
              </a:rPr>
              <a:t>di</a:t>
            </a:r>
            <a:r>
              <a:rPr lang="en-GB" sz="1400" dirty="0" smtClean="0">
                <a:solidFill>
                  <a:srgbClr val="002060"/>
                </a:solidFill>
                <a:latin typeface="+mj-lt"/>
              </a:rPr>
              <a:t> Perugia </a:t>
            </a:r>
            <a:endParaRPr lang="it-IT" sz="1400" dirty="0">
              <a:solidFill>
                <a:srgbClr val="002060"/>
              </a:solidFill>
              <a:latin typeface="+mj-lt"/>
            </a:endParaRPr>
          </a:p>
        </p:txBody>
      </p:sp>
      <p:sp>
        <p:nvSpPr>
          <p:cNvPr id="15" name="Rettangolo 14"/>
          <p:cNvSpPr/>
          <p:nvPr/>
        </p:nvSpPr>
        <p:spPr>
          <a:xfrm>
            <a:off x="1547664" y="908720"/>
            <a:ext cx="5976664" cy="954107"/>
          </a:xfrm>
          <a:prstGeom prst="rect">
            <a:avLst/>
          </a:prstGeom>
        </p:spPr>
        <p:txBody>
          <a:bodyPr wrap="square">
            <a:spAutoFit/>
          </a:bodyPr>
          <a:lstStyle/>
          <a:p>
            <a:pPr algn="ctr"/>
            <a:endParaRPr lang="es-ES" b="1" i="1" dirty="0" smtClean="0"/>
          </a:p>
          <a:p>
            <a:pPr algn="ctr"/>
            <a:endParaRPr lang="es-ES" b="1" i="1" dirty="0"/>
          </a:p>
          <a:p>
            <a:pPr algn="ctr"/>
            <a:endParaRPr lang="es-ES" sz="2000" b="1" i="1" dirty="0" smtClean="0"/>
          </a:p>
        </p:txBody>
      </p:sp>
      <p:sp>
        <p:nvSpPr>
          <p:cNvPr id="16" name="Sottotitolo 6"/>
          <p:cNvSpPr txBox="1">
            <a:spLocks/>
          </p:cNvSpPr>
          <p:nvPr/>
        </p:nvSpPr>
        <p:spPr>
          <a:xfrm>
            <a:off x="1779984" y="836712"/>
            <a:ext cx="6400800" cy="124854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20604</TotalTime>
  <Words>3011</Words>
  <Application>Microsoft Macintosh PowerPoint</Application>
  <PresentationFormat>Presentazione su schermo (4:3)</PresentationFormat>
  <Paragraphs>380</Paragraphs>
  <Slides>28</Slides>
  <Notes>1</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Tema di Office</vt:lpstr>
      <vt:lpstr>Legal Status of the individual in the process of European integration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     In the articles 2 and 3 and 6 TEU the opening up of obstacles to equality is functionalized to the construction of its own legal system, in which the number of the individual’s status is not endless, but delimited to the individual precondition for the performance of the EU law.   New EU social Model</vt:lpstr>
      <vt:lpstr>  .  </vt:lpstr>
      <vt:lpstr>  .  </vt:lpstr>
      <vt:lpstr>  .  </vt:lpstr>
      <vt:lpstr>  . .        </vt:lpstr>
      <vt:lpstr>  . To realize the aim previously mentioned and to avoid new privileges or discrimination, the reflection of Henry Maine's must not be forgotten.     Main’s contract has been declared with any generalization. At the light of the EU goals, more accurately the Movement is from the Status to the agreement.  </vt:lpstr>
      <vt:lpstr>  . .        </vt:lpstr>
      <vt:lpstr> </vt:lpstr>
      <vt:lpstr> </vt:lpstr>
      <vt:lpstr>     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TRIBUNAL DE JUSTICIA DE LA UNIÓN EUROPEA Y FUNCIONIONALIZACIÓN DEL DERECHO CIVIL</dc:title>
  <dc:creator>Cristiano</dc:creator>
  <cp:lastModifiedBy>vc v</cp:lastModifiedBy>
  <cp:revision>161</cp:revision>
  <dcterms:created xsi:type="dcterms:W3CDTF">2013-08-02T13:29:45Z</dcterms:created>
  <dcterms:modified xsi:type="dcterms:W3CDTF">2015-05-20T13:03:44Z</dcterms:modified>
</cp:coreProperties>
</file>