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4"/>
  </p:notesMasterIdLst>
  <p:handoutMasterIdLst>
    <p:handoutMasterId r:id="rId35"/>
  </p:handoutMasterIdLst>
  <p:sldIdLst>
    <p:sldId id="258" r:id="rId2"/>
    <p:sldId id="325" r:id="rId3"/>
    <p:sldId id="481" r:id="rId4"/>
    <p:sldId id="495" r:id="rId5"/>
    <p:sldId id="494" r:id="rId6"/>
    <p:sldId id="482" r:id="rId7"/>
    <p:sldId id="493" r:id="rId8"/>
    <p:sldId id="492" r:id="rId9"/>
    <p:sldId id="498" r:id="rId10"/>
    <p:sldId id="491" r:id="rId11"/>
    <p:sldId id="490" r:id="rId12"/>
    <p:sldId id="496" r:id="rId13"/>
    <p:sldId id="497" r:id="rId14"/>
    <p:sldId id="499" r:id="rId15"/>
    <p:sldId id="500" r:id="rId16"/>
    <p:sldId id="501" r:id="rId17"/>
    <p:sldId id="502" r:id="rId18"/>
    <p:sldId id="503" r:id="rId19"/>
    <p:sldId id="504" r:id="rId20"/>
    <p:sldId id="506" r:id="rId21"/>
    <p:sldId id="507" r:id="rId22"/>
    <p:sldId id="508" r:id="rId23"/>
    <p:sldId id="513" r:id="rId24"/>
    <p:sldId id="509" r:id="rId25"/>
    <p:sldId id="510" r:id="rId26"/>
    <p:sldId id="511" r:id="rId27"/>
    <p:sldId id="512" r:id="rId28"/>
    <p:sldId id="514" r:id="rId29"/>
    <p:sldId id="515" r:id="rId30"/>
    <p:sldId id="516" r:id="rId31"/>
    <p:sldId id="518" r:id="rId32"/>
    <p:sldId id="517" r:id="rId33"/>
  </p:sldIdLst>
  <p:sldSz cx="9144000" cy="6858000" type="screen4x3"/>
  <p:notesSz cx="6669088" cy="9926638"/>
  <p:custDataLst>
    <p:tags r:id="rId36"/>
  </p:custDataLst>
  <p:defaultTextStyle>
    <a:defPPr>
      <a:defRPr lang="es-ES_tradnl"/>
    </a:defPPr>
    <a:lvl1pPr algn="l" rtl="0" fontAlgn="base">
      <a:spcBef>
        <a:spcPct val="0"/>
      </a:spcBef>
      <a:spcAft>
        <a:spcPct val="0"/>
      </a:spcAft>
      <a:defRPr sz="2000" kern="1200">
        <a:solidFill>
          <a:schemeClr val="tx1"/>
        </a:solidFill>
        <a:latin typeface="Arial" charset="0"/>
        <a:ea typeface="+mn-ea"/>
        <a:cs typeface="Arial" charset="0"/>
      </a:defRPr>
    </a:lvl1pPr>
    <a:lvl2pPr marL="457200" algn="l" rtl="0" fontAlgn="base">
      <a:spcBef>
        <a:spcPct val="0"/>
      </a:spcBef>
      <a:spcAft>
        <a:spcPct val="0"/>
      </a:spcAft>
      <a:defRPr sz="2000" kern="1200">
        <a:solidFill>
          <a:schemeClr val="tx1"/>
        </a:solidFill>
        <a:latin typeface="Arial" charset="0"/>
        <a:ea typeface="+mn-ea"/>
        <a:cs typeface="Arial" charset="0"/>
      </a:defRPr>
    </a:lvl2pPr>
    <a:lvl3pPr marL="914400" algn="l" rtl="0" fontAlgn="base">
      <a:spcBef>
        <a:spcPct val="0"/>
      </a:spcBef>
      <a:spcAft>
        <a:spcPct val="0"/>
      </a:spcAft>
      <a:defRPr sz="2000" kern="1200">
        <a:solidFill>
          <a:schemeClr val="tx1"/>
        </a:solidFill>
        <a:latin typeface="Arial" charset="0"/>
        <a:ea typeface="+mn-ea"/>
        <a:cs typeface="Arial" charset="0"/>
      </a:defRPr>
    </a:lvl3pPr>
    <a:lvl4pPr marL="1371600" algn="l" rtl="0" fontAlgn="base">
      <a:spcBef>
        <a:spcPct val="0"/>
      </a:spcBef>
      <a:spcAft>
        <a:spcPct val="0"/>
      </a:spcAft>
      <a:defRPr sz="2000" kern="1200">
        <a:solidFill>
          <a:schemeClr val="tx1"/>
        </a:solidFill>
        <a:latin typeface="Arial" charset="0"/>
        <a:ea typeface="+mn-ea"/>
        <a:cs typeface="Arial" charset="0"/>
      </a:defRPr>
    </a:lvl4pPr>
    <a:lvl5pPr marL="1828800" algn="l" rtl="0" fontAlgn="base">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31" autoAdjust="0"/>
    <p:restoredTop sz="95849" autoAdjust="0"/>
  </p:normalViewPr>
  <p:slideViewPr>
    <p:cSldViewPr>
      <p:cViewPr>
        <p:scale>
          <a:sx n="50" d="100"/>
          <a:sy n="50" d="100"/>
        </p:scale>
        <p:origin x="-1070"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889250" cy="496888"/>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s-ES"/>
          </a:p>
        </p:txBody>
      </p:sp>
      <p:sp>
        <p:nvSpPr>
          <p:cNvPr id="3" name="2 Marcador de fecha"/>
          <p:cNvSpPr>
            <a:spLocks noGrp="1"/>
          </p:cNvSpPr>
          <p:nvPr>
            <p:ph type="dt" sz="quarter" idx="1"/>
          </p:nvPr>
        </p:nvSpPr>
        <p:spPr>
          <a:xfrm>
            <a:off x="3778250" y="0"/>
            <a:ext cx="2889250" cy="4968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F01781FA-EB43-4550-875E-49BB23467547}" type="datetimeFigureOut">
              <a:rPr lang="es-ES"/>
              <a:pPr>
                <a:defRPr/>
              </a:pPr>
              <a:t>25/05/2015</a:t>
            </a:fld>
            <a:endParaRPr lang="es-ES"/>
          </a:p>
        </p:txBody>
      </p:sp>
      <p:sp>
        <p:nvSpPr>
          <p:cNvPr id="4" name="3 Marcador de pie de página"/>
          <p:cNvSpPr>
            <a:spLocks noGrp="1"/>
          </p:cNvSpPr>
          <p:nvPr>
            <p:ph type="ftr" sz="quarter" idx="2"/>
          </p:nvPr>
        </p:nvSpPr>
        <p:spPr>
          <a:xfrm>
            <a:off x="0" y="9428163"/>
            <a:ext cx="2889250" cy="496887"/>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s-ES"/>
          </a:p>
        </p:txBody>
      </p:sp>
      <p:sp>
        <p:nvSpPr>
          <p:cNvPr id="5" name="4 Marcador de número de diapositiva"/>
          <p:cNvSpPr>
            <a:spLocks noGrp="1"/>
          </p:cNvSpPr>
          <p:nvPr>
            <p:ph type="sldNum" sz="quarter" idx="3"/>
          </p:nvPr>
        </p:nvSpPr>
        <p:spPr>
          <a:xfrm>
            <a:off x="3778250" y="9428163"/>
            <a:ext cx="2889250" cy="4968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F8A92391-4314-4E60-9538-B7702C2CA158}" type="slidenum">
              <a:rPr lang="es-ES"/>
              <a:pPr>
                <a:defRPr/>
              </a:pPr>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889250" cy="496888"/>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s-ES"/>
          </a:p>
        </p:txBody>
      </p:sp>
      <p:sp>
        <p:nvSpPr>
          <p:cNvPr id="3" name="2 Marcador de fecha"/>
          <p:cNvSpPr>
            <a:spLocks noGrp="1"/>
          </p:cNvSpPr>
          <p:nvPr>
            <p:ph type="dt" idx="1"/>
          </p:nvPr>
        </p:nvSpPr>
        <p:spPr>
          <a:xfrm>
            <a:off x="3778250" y="0"/>
            <a:ext cx="2889250" cy="4968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EA85546E-B5A9-442E-8533-F09A580C7359}" type="datetimeFigureOut">
              <a:rPr lang="es-ES"/>
              <a:pPr>
                <a:defRPr/>
              </a:pPr>
              <a:t>25/05/2015</a:t>
            </a:fld>
            <a:endParaRPr lang="es-ES"/>
          </a:p>
        </p:txBody>
      </p:sp>
      <p:sp>
        <p:nvSpPr>
          <p:cNvPr id="4" name="3 Marcador de imagen de diapositiva"/>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666750" y="4714875"/>
            <a:ext cx="5335588" cy="4467225"/>
          </a:xfrm>
          <a:prstGeom prst="rect">
            <a:avLst/>
          </a:prstGeom>
        </p:spPr>
        <p:txBody>
          <a:bodyPr vert="horz" wrap="square" lIns="91440" tIns="45720" rIns="91440" bIns="45720" numCol="1" anchor="t" anchorCtr="0" compatLnSpc="1">
            <a:prstTxWarp prst="textNoShape">
              <a:avLst/>
            </a:prstTxWarp>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9428163"/>
            <a:ext cx="2889250" cy="496887"/>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s-ES"/>
          </a:p>
        </p:txBody>
      </p:sp>
      <p:sp>
        <p:nvSpPr>
          <p:cNvPr id="7" name="6 Marcador de número de diapositiva"/>
          <p:cNvSpPr>
            <a:spLocks noGrp="1"/>
          </p:cNvSpPr>
          <p:nvPr>
            <p:ph type="sldNum" sz="quarter" idx="5"/>
          </p:nvPr>
        </p:nvSpPr>
        <p:spPr>
          <a:xfrm>
            <a:off x="3778250" y="9428163"/>
            <a:ext cx="2889250" cy="4968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677CDC94-417D-42CF-98AD-D9E158136D42}"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0723" name="2 Marcador de notas"/>
          <p:cNvSpPr>
            <a:spLocks noGrp="1"/>
          </p:cNvSpPr>
          <p:nvPr>
            <p:ph type="body" idx="1"/>
          </p:nvPr>
        </p:nvSpPr>
        <p:spPr bwMode="auto">
          <a:noFill/>
        </p:spPr>
        <p:txBody>
          <a:bodyPr/>
          <a:lstStyle/>
          <a:p>
            <a:pPr eaLnBrk="1" hangingPunct="1">
              <a:spcBef>
                <a:spcPct val="0"/>
              </a:spcBef>
            </a:pPr>
            <a:endParaRPr lang="es-ES" smtClean="0"/>
          </a:p>
        </p:txBody>
      </p:sp>
      <p:sp>
        <p:nvSpPr>
          <p:cNvPr id="30724" name="3 Marcador de número de diapositiva"/>
          <p:cNvSpPr>
            <a:spLocks noGrp="1"/>
          </p:cNvSpPr>
          <p:nvPr>
            <p:ph type="sldNum" sz="quarter" idx="5"/>
          </p:nvPr>
        </p:nvSpPr>
        <p:spPr bwMode="auto">
          <a:noFill/>
          <a:ln>
            <a:miter lim="800000"/>
            <a:headEnd/>
            <a:tailEnd/>
          </a:ln>
        </p:spPr>
        <p:txBody>
          <a:bodyPr/>
          <a:lstStyle/>
          <a:p>
            <a:fld id="{A0AEDFFE-E3E7-42A2-90D1-3FBC2B513B9F}" type="slidenum">
              <a:rPr lang="es-ES" smtClean="0"/>
              <a:pPr/>
              <a:t>1</a:t>
            </a:fld>
            <a:endParaRPr 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a:lstStyle/>
          <a:p>
            <a:endParaRPr lang="en-GB" smtClean="0"/>
          </a:p>
        </p:txBody>
      </p:sp>
      <p:sp>
        <p:nvSpPr>
          <p:cNvPr id="31748" name="Slide Number Placeholder 3"/>
          <p:cNvSpPr>
            <a:spLocks noGrp="1"/>
          </p:cNvSpPr>
          <p:nvPr>
            <p:ph type="sldNum" sz="quarter" idx="5"/>
          </p:nvPr>
        </p:nvSpPr>
        <p:spPr bwMode="auto">
          <a:noFill/>
          <a:ln>
            <a:miter lim="800000"/>
            <a:headEnd/>
            <a:tailEnd/>
          </a:ln>
        </p:spPr>
        <p:txBody>
          <a:bodyPr/>
          <a:lstStyle/>
          <a:p>
            <a:fld id="{9178E865-15F0-4F5A-A678-2582DD2F0831}" type="slidenum">
              <a:rPr lang="es-ES" smtClean="0"/>
              <a:pPr/>
              <a:t>3</a:t>
            </a:fld>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3 Triángulo rectángulo"/>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grpSp>
        <p:nvGrpSpPr>
          <p:cNvPr id="5" name="15 Grupo"/>
          <p:cNvGrpSpPr>
            <a:grpSpLocks/>
          </p:cNvGrpSpPr>
          <p:nvPr/>
        </p:nvGrpSpPr>
        <p:grpSpPr bwMode="auto">
          <a:xfrm>
            <a:off x="-3175" y="4953000"/>
            <a:ext cx="9147175" cy="1911350"/>
            <a:chOff x="-3765" y="4832896"/>
            <a:chExt cx="9147765" cy="2032192"/>
          </a:xfrm>
        </p:grpSpPr>
        <p:sp>
          <p:nvSpPr>
            <p:cNvPr id="6" name="5 Forma libre"/>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7" name="6 Forma libre"/>
            <p:cNvSpPr>
              <a:spLocks/>
            </p:cNvSpPr>
            <p:nvPr/>
          </p:nvSpPr>
          <p:spPr bwMode="auto">
            <a:xfrm>
              <a:off x="35926" y="5135025"/>
              <a:ext cx="9108074" cy="838869"/>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pPr>
                <a:defRPr/>
              </a:pPr>
              <a:endParaRPr lang="es-ES"/>
            </a:p>
          </p:txBody>
        </p:sp>
        <p:sp>
          <p:nvSpPr>
            <p:cNvPr id="8" name="7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cxnSp>
          <p:nvCxnSpPr>
            <p:cNvPr id="10" name="9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8 Título"/>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1" name="29 Marcador de fecha"/>
          <p:cNvSpPr>
            <a:spLocks noGrp="1"/>
          </p:cNvSpPr>
          <p:nvPr>
            <p:ph type="dt" sz="half" idx="10"/>
          </p:nvPr>
        </p:nvSpPr>
        <p:spPr/>
        <p:txBody>
          <a:bodyPr/>
          <a:lstStyle>
            <a:lvl1pPr>
              <a:defRPr>
                <a:solidFill>
                  <a:srgbClr val="FFFFFF"/>
                </a:solidFill>
              </a:defRPr>
            </a:lvl1pPr>
          </a:lstStyle>
          <a:p>
            <a:pPr>
              <a:defRPr/>
            </a:pPr>
            <a:fld id="{790FB78D-DE5B-4B61-9913-DD1CD16F7B51}" type="datetimeFigureOut">
              <a:rPr lang="es-ES_tradnl"/>
              <a:pPr>
                <a:defRPr/>
              </a:pPr>
              <a:t>25/05/2015</a:t>
            </a:fld>
            <a:endParaRPr lang="es-ES_tradnl"/>
          </a:p>
        </p:txBody>
      </p:sp>
      <p:sp>
        <p:nvSpPr>
          <p:cNvPr id="12" name="18 Marcador de pie de página"/>
          <p:cNvSpPr>
            <a:spLocks noGrp="1"/>
          </p:cNvSpPr>
          <p:nvPr>
            <p:ph type="ftr" sz="quarter" idx="11"/>
          </p:nvPr>
        </p:nvSpPr>
        <p:spPr/>
        <p:txBody>
          <a:bodyPr/>
          <a:lstStyle>
            <a:lvl1pPr>
              <a:defRPr>
                <a:solidFill>
                  <a:srgbClr val="E8F0F4"/>
                </a:solidFill>
              </a:defRPr>
            </a:lvl1pPr>
          </a:lstStyle>
          <a:p>
            <a:pPr>
              <a:defRPr/>
            </a:pPr>
            <a:endParaRPr lang="es-ES"/>
          </a:p>
        </p:txBody>
      </p:sp>
      <p:sp>
        <p:nvSpPr>
          <p:cNvPr id="13" name="26 Marcador de número de diapositiva"/>
          <p:cNvSpPr>
            <a:spLocks noGrp="1"/>
          </p:cNvSpPr>
          <p:nvPr>
            <p:ph type="sldNum" sz="quarter" idx="12"/>
          </p:nvPr>
        </p:nvSpPr>
        <p:spPr/>
        <p:txBody>
          <a:bodyPr/>
          <a:lstStyle>
            <a:lvl1pPr>
              <a:defRPr>
                <a:solidFill>
                  <a:srgbClr val="FFFFFF"/>
                </a:solidFill>
              </a:defRPr>
            </a:lvl1pPr>
          </a:lstStyle>
          <a:p>
            <a:pPr>
              <a:defRPr/>
            </a:pPr>
            <a:fld id="{05577F9B-E26C-47A0-BBB2-5832BC4B0110}" type="slidenum">
              <a:rPr lang="es-ES_tradnl"/>
              <a:pPr>
                <a:defRPr/>
              </a:pPr>
              <a:t>‹Nº›</a:t>
            </a:fld>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83D3E864-20B9-4C41-8B08-F9CE038FAF45}" type="datetimeFigureOut">
              <a:rPr lang="es-ES_tradnl"/>
              <a:pPr>
                <a:defRPr/>
              </a:pPr>
              <a:t>25/05/2015</a:t>
            </a:fld>
            <a:endParaRPr lang="es-ES_tradnl"/>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EDA9DB6A-7127-4CF1-AF66-D0FEBFFA2F88}" type="slidenum">
              <a:rPr lang="es-ES_tradnl"/>
              <a:pPr>
                <a:defRPr/>
              </a:pPr>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46084F6E-22EC-42B6-A421-C09FE3EC3397}" type="datetimeFigureOut">
              <a:rPr lang="es-ES_tradnl"/>
              <a:pPr>
                <a:defRPr/>
              </a:pPr>
              <a:t>25/05/2015</a:t>
            </a:fld>
            <a:endParaRPr lang="es-ES_tradnl"/>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93FBD4D0-DF81-403F-B3FC-A06CF2D4C3EE}" type="slidenum">
              <a:rPr lang="es-ES_tradnl"/>
              <a:pPr>
                <a:defRPr/>
              </a:pPr>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4" name="9 Marcador de fecha"/>
          <p:cNvSpPr>
            <a:spLocks noGrp="1"/>
          </p:cNvSpPr>
          <p:nvPr>
            <p:ph type="dt" sz="half" idx="10"/>
          </p:nvPr>
        </p:nvSpPr>
        <p:spPr/>
        <p:txBody>
          <a:bodyPr/>
          <a:lstStyle>
            <a:lvl1pPr>
              <a:defRPr/>
            </a:lvl1pPr>
          </a:lstStyle>
          <a:p>
            <a:pPr>
              <a:defRPr/>
            </a:pPr>
            <a:fld id="{F83825F4-75FE-4308-9E0D-62A981B50CC9}" type="datetimeFigureOut">
              <a:rPr lang="es-ES_tradnl"/>
              <a:pPr>
                <a:defRPr/>
              </a:pPr>
              <a:t>25/05/2015</a:t>
            </a:fld>
            <a:endParaRPr lang="es-ES_tradnl"/>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422E4B63-C901-4648-A871-71AC4354DE9C}" type="slidenum">
              <a:rPr lang="es-ES_tradnl"/>
              <a:pPr>
                <a:defRPr/>
              </a:pPr>
              <a:t>‹Nº›</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3 Cheurón"/>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solidFill>
                <a:srgbClr val="FFFFFF"/>
              </a:solidFill>
            </a:endParaRPr>
          </a:p>
        </p:txBody>
      </p:sp>
      <p:sp>
        <p:nvSpPr>
          <p:cNvPr id="5" name="4 Cheurón"/>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solidFill>
                <a:srgbClr val="FFFFFF"/>
              </a:solidFill>
            </a:endParaRPr>
          </a:p>
        </p:txBody>
      </p:sp>
      <p:sp>
        <p:nvSpPr>
          <p:cNvPr id="2" name="1 Título"/>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lvl1pPr>
          </a:lstStyle>
          <a:p>
            <a:pPr>
              <a:defRPr/>
            </a:pPr>
            <a:fld id="{6386CF95-4AD4-442B-8EA4-D6538D1023BF}" type="datetimeFigureOut">
              <a:rPr lang="es-ES_tradnl"/>
              <a:pPr>
                <a:defRPr/>
              </a:pPr>
              <a:t>25/05/2015</a:t>
            </a:fld>
            <a:endParaRPr lang="es-ES_tradnl"/>
          </a:p>
        </p:txBody>
      </p:sp>
      <p:sp>
        <p:nvSpPr>
          <p:cNvPr id="7" name="4 Marcador de pie de página"/>
          <p:cNvSpPr>
            <a:spLocks noGrp="1"/>
          </p:cNvSpPr>
          <p:nvPr>
            <p:ph type="ftr" sz="quarter" idx="11"/>
          </p:nvPr>
        </p:nvSpPr>
        <p:spPr/>
        <p:txBody>
          <a:bodyPr/>
          <a:lstStyle>
            <a:lvl1pPr>
              <a:defRPr/>
            </a:lvl1pPr>
          </a:lstStyle>
          <a:p>
            <a:pPr>
              <a:defRPr/>
            </a:pPr>
            <a:endParaRPr lang="es-ES"/>
          </a:p>
        </p:txBody>
      </p:sp>
      <p:sp>
        <p:nvSpPr>
          <p:cNvPr id="8" name="5 Marcador de número de diapositiva"/>
          <p:cNvSpPr>
            <a:spLocks noGrp="1"/>
          </p:cNvSpPr>
          <p:nvPr>
            <p:ph type="sldNum" sz="quarter" idx="12"/>
          </p:nvPr>
        </p:nvSpPr>
        <p:spPr/>
        <p:txBody>
          <a:bodyPr/>
          <a:lstStyle>
            <a:lvl1pPr>
              <a:defRPr/>
            </a:lvl1pPr>
          </a:lstStyle>
          <a:p>
            <a:pPr>
              <a:defRPr/>
            </a:pPr>
            <a:fld id="{D75602F2-9EA6-4303-B376-76E18B1C34B6}" type="slidenum">
              <a:rPr lang="es-ES_tradnl"/>
              <a:pPr>
                <a:defRPr/>
              </a:pPr>
              <a:t>‹Nº›</a:t>
            </a:fld>
            <a:endParaRPr lang="es-ES_trad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7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5" name="4 Marcador de fecha"/>
          <p:cNvSpPr>
            <a:spLocks noGrp="1"/>
          </p:cNvSpPr>
          <p:nvPr>
            <p:ph type="dt" sz="half" idx="10"/>
          </p:nvPr>
        </p:nvSpPr>
        <p:spPr/>
        <p:txBody>
          <a:bodyPr/>
          <a:lstStyle>
            <a:lvl1pPr>
              <a:defRPr/>
            </a:lvl1pPr>
          </a:lstStyle>
          <a:p>
            <a:pPr>
              <a:defRPr/>
            </a:pPr>
            <a:fld id="{1B7EBDF8-236C-4A57-95DA-BBF96BD13A96}" type="datetimeFigureOut">
              <a:rPr lang="es-ES_tradnl"/>
              <a:pPr>
                <a:defRPr/>
              </a:pPr>
              <a:t>25/05/2015</a:t>
            </a:fld>
            <a:endParaRPr lang="es-ES_tradnl"/>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B427DB14-348C-4258-B63A-C7862766E2D6}" type="slidenum">
              <a:rPr lang="es-ES_tradnl"/>
              <a:pPr>
                <a:defRPr/>
              </a:pPr>
              <a:t>‹Nº›</a:t>
            </a:fld>
            <a:endParaRPr lang="es-ES_tradnl"/>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lstStyle>
            <a:lvl1pPr>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lvl1pPr>
              <a:defRPr/>
            </a:lvl1pPr>
          </a:lstStyle>
          <a:p>
            <a:pPr>
              <a:defRPr/>
            </a:pPr>
            <a:fld id="{39D26F96-9144-45F3-BA95-CACE917657E3}" type="datetimeFigureOut">
              <a:rPr lang="es-ES_tradnl"/>
              <a:pPr>
                <a:defRPr/>
              </a:pPr>
              <a:t>25/05/2015</a:t>
            </a:fld>
            <a:endParaRPr lang="es-ES_tradnl"/>
          </a:p>
        </p:txBody>
      </p:sp>
      <p:sp>
        <p:nvSpPr>
          <p:cNvPr id="8" name="7 Marcador de pie de página"/>
          <p:cNvSpPr>
            <a:spLocks noGrp="1"/>
          </p:cNvSpPr>
          <p:nvPr>
            <p:ph type="ftr" sz="quarter" idx="11"/>
          </p:nvPr>
        </p:nvSpPr>
        <p:spPr/>
        <p:txBody>
          <a:bodyPr/>
          <a:lstStyle>
            <a:lvl1pPr>
              <a:defRPr/>
            </a:lvl1pPr>
          </a:lstStyle>
          <a:p>
            <a:pPr>
              <a:defRPr/>
            </a:pPr>
            <a:endParaRPr lang="es-ES"/>
          </a:p>
        </p:txBody>
      </p:sp>
      <p:sp>
        <p:nvSpPr>
          <p:cNvPr id="9" name="8 Marcador de número de diapositiva"/>
          <p:cNvSpPr>
            <a:spLocks noGrp="1"/>
          </p:cNvSpPr>
          <p:nvPr>
            <p:ph type="sldNum" sz="quarter" idx="12"/>
          </p:nvPr>
        </p:nvSpPr>
        <p:spPr/>
        <p:txBody>
          <a:bodyPr/>
          <a:lstStyle>
            <a:lvl1pPr>
              <a:defRPr/>
            </a:lvl1pPr>
          </a:lstStyle>
          <a:p>
            <a:pPr>
              <a:defRPr/>
            </a:pPr>
            <a:fld id="{2810567B-49A3-46CC-AB5B-CEB18C187B97}" type="slidenum">
              <a:rPr lang="es-ES_tradnl"/>
              <a:pPr>
                <a:defRPr/>
              </a:pPr>
              <a:t>‹Nº›</a:t>
            </a:fld>
            <a:endParaRPr lang="es-ES_tradn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6" name="5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lvl1pPr>
              <a:defRPr/>
            </a:lvl1pPr>
          </a:lstStyle>
          <a:p>
            <a:pPr>
              <a:defRPr/>
            </a:pPr>
            <a:fld id="{F5ECE01E-8F3D-46E6-98B6-9EBD4D3F9B99}" type="datetimeFigureOut">
              <a:rPr lang="es-ES_tradnl"/>
              <a:pPr>
                <a:defRPr/>
              </a:pPr>
              <a:t>25/05/2015</a:t>
            </a:fld>
            <a:endParaRPr lang="es-ES_tradnl"/>
          </a:p>
        </p:txBody>
      </p:sp>
      <p:sp>
        <p:nvSpPr>
          <p:cNvPr id="4" name="3 Marcador de pie de página"/>
          <p:cNvSpPr>
            <a:spLocks noGrp="1"/>
          </p:cNvSpPr>
          <p:nvPr>
            <p:ph type="ftr" sz="quarter" idx="11"/>
          </p:nvPr>
        </p:nvSpPr>
        <p:spPr/>
        <p:txBody>
          <a:bodyPr/>
          <a:lstStyle>
            <a:lvl1pPr>
              <a:defRPr/>
            </a:lvl1pPr>
          </a:lstStyle>
          <a:p>
            <a:pPr>
              <a:defRPr/>
            </a:pPr>
            <a:endParaRPr lang="es-ES"/>
          </a:p>
        </p:txBody>
      </p:sp>
      <p:sp>
        <p:nvSpPr>
          <p:cNvPr id="5" name="4 Marcador de número de diapositiva"/>
          <p:cNvSpPr>
            <a:spLocks noGrp="1"/>
          </p:cNvSpPr>
          <p:nvPr>
            <p:ph type="sldNum" sz="quarter" idx="12"/>
          </p:nvPr>
        </p:nvSpPr>
        <p:spPr/>
        <p:txBody>
          <a:bodyPr/>
          <a:lstStyle>
            <a:lvl1pPr>
              <a:defRPr/>
            </a:lvl1pPr>
          </a:lstStyle>
          <a:p>
            <a:pPr>
              <a:defRPr/>
            </a:pPr>
            <a:fld id="{35AE824D-086A-470E-94BA-74EADC40BDBF}" type="slidenum">
              <a:rPr lang="es-ES_tradnl"/>
              <a:pPr>
                <a:defRPr/>
              </a:pPr>
              <a:t>‹Nº›</a:t>
            </a:fld>
            <a:endParaRPr lang="es-ES_tradnl"/>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fld id="{181CB820-8405-4E66-90F2-EB38C415EA36}" type="datetimeFigureOut">
              <a:rPr lang="es-ES_tradnl"/>
              <a:pPr>
                <a:defRPr/>
              </a:pPr>
              <a:t>25/05/2015</a:t>
            </a:fld>
            <a:endParaRPr lang="es-ES_tradnl"/>
          </a:p>
        </p:txBody>
      </p:sp>
      <p:sp>
        <p:nvSpPr>
          <p:cNvPr id="3" name="21 Marcador de pie de página"/>
          <p:cNvSpPr>
            <a:spLocks noGrp="1"/>
          </p:cNvSpPr>
          <p:nvPr>
            <p:ph type="ftr" sz="quarter" idx="11"/>
          </p:nvPr>
        </p:nvSpPr>
        <p:spPr/>
        <p:txBody>
          <a:bodyPr/>
          <a:lstStyle>
            <a:lvl1pPr>
              <a:defRPr/>
            </a:lvl1pPr>
          </a:lstStyle>
          <a:p>
            <a:pPr>
              <a:defRPr/>
            </a:pPr>
            <a:endParaRPr lang="es-ES"/>
          </a:p>
        </p:txBody>
      </p:sp>
      <p:sp>
        <p:nvSpPr>
          <p:cNvPr id="4" name="17 Marcador de número de diapositiva"/>
          <p:cNvSpPr>
            <a:spLocks noGrp="1"/>
          </p:cNvSpPr>
          <p:nvPr>
            <p:ph type="sldNum" sz="quarter" idx="12"/>
          </p:nvPr>
        </p:nvSpPr>
        <p:spPr/>
        <p:txBody>
          <a:bodyPr/>
          <a:lstStyle>
            <a:lvl1pPr>
              <a:defRPr/>
            </a:lvl1pPr>
          </a:lstStyle>
          <a:p>
            <a:pPr>
              <a:defRPr/>
            </a:pPr>
            <a:fld id="{7C3CADF3-AFC5-4F0D-8C61-FB50C661F781}" type="slidenum">
              <a:rPr lang="es-ES_tradnl"/>
              <a:pPr>
                <a:defRPr/>
              </a:pPr>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lstStyle>
          <a:p>
            <a:pPr>
              <a:defRPr/>
            </a:pPr>
            <a:fld id="{48C2FED0-E11A-4044-91D2-AF0F635823F2}" type="datetimeFigureOut">
              <a:rPr lang="es-ES_tradnl"/>
              <a:pPr>
                <a:defRPr/>
              </a:pPr>
              <a:t>25/05/2015</a:t>
            </a:fld>
            <a:endParaRPr lang="es-ES_tradnl"/>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2F7F07AE-0B71-4553-8B02-5E02E0DAAA1E}" type="slidenum">
              <a:rPr lang="es-ES_tradnl"/>
              <a:pPr>
                <a:defRPr/>
              </a:pPr>
              <a:t>‹Nº›</a:t>
            </a:fld>
            <a:endParaRPr lang="es-ES_tradn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5" name="4 Forma libre"/>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6" name="5 Forma libre"/>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pPr>
              <a:defRPr/>
            </a:pPr>
            <a:endParaRPr lang="es-ES"/>
          </a:p>
        </p:txBody>
      </p:sp>
      <p:sp>
        <p:nvSpPr>
          <p:cNvPr id="7" name="6 Triángulo rectángulo"/>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cxnSp>
        <p:nvCxnSpPr>
          <p:cNvPr id="8" name="7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Cheurón"/>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solidFill>
                <a:srgbClr val="FFFFFF"/>
              </a:solidFill>
            </a:endParaRPr>
          </a:p>
        </p:txBody>
      </p:sp>
      <p:sp>
        <p:nvSpPr>
          <p:cNvPr id="10" name="9 Cheurón"/>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solidFill>
                <a:srgbClr val="FFFFFF"/>
              </a:solidFill>
            </a:endParaRPr>
          </a:p>
        </p:txBody>
      </p:sp>
      <p:sp>
        <p:nvSpPr>
          <p:cNvPr id="4" name="3 Marcador de texto"/>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s-ES" noProof="0" smtClean="0"/>
              <a:t>Haga clic en el icono para agregar una imagen</a:t>
            </a:r>
            <a:endParaRPr lang="en-US" noProof="0"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s-ES" smtClean="0"/>
              <a:t>Haga clic para modificar el estilo de título del patrón</a:t>
            </a:r>
            <a:endParaRPr lang="en-US"/>
          </a:p>
        </p:txBody>
      </p:sp>
      <p:sp>
        <p:nvSpPr>
          <p:cNvPr id="11" name="4 Marcador de fecha"/>
          <p:cNvSpPr>
            <a:spLocks noGrp="1"/>
          </p:cNvSpPr>
          <p:nvPr>
            <p:ph type="dt" sz="half" idx="10"/>
          </p:nvPr>
        </p:nvSpPr>
        <p:spPr/>
        <p:txBody>
          <a:bodyPr/>
          <a:lstStyle>
            <a:lvl1pPr>
              <a:defRPr/>
            </a:lvl1pPr>
          </a:lstStyle>
          <a:p>
            <a:pPr>
              <a:defRPr/>
            </a:pPr>
            <a:fld id="{F96E97F5-8025-46E8-93D2-DC9FAEDAF5F9}" type="datetimeFigureOut">
              <a:rPr lang="es-ES_tradnl"/>
              <a:pPr>
                <a:defRPr/>
              </a:pPr>
              <a:t>25/05/2015</a:t>
            </a:fld>
            <a:endParaRPr lang="es-ES_tradnl"/>
          </a:p>
        </p:txBody>
      </p:sp>
      <p:sp>
        <p:nvSpPr>
          <p:cNvPr id="12" name="5 Marcador de pie de página"/>
          <p:cNvSpPr>
            <a:spLocks noGrp="1"/>
          </p:cNvSpPr>
          <p:nvPr>
            <p:ph type="ftr" sz="quarter" idx="11"/>
          </p:nvPr>
        </p:nvSpPr>
        <p:spPr/>
        <p:txBody>
          <a:bodyPr/>
          <a:lstStyle>
            <a:lvl1pPr>
              <a:defRPr/>
            </a:lvl1pPr>
          </a:lstStyle>
          <a:p>
            <a:pPr>
              <a:defRPr/>
            </a:pPr>
            <a:endParaRPr lang="es-ES"/>
          </a:p>
        </p:txBody>
      </p:sp>
      <p:sp>
        <p:nvSpPr>
          <p:cNvPr id="13" name="6 Marcador de número de diapositiva"/>
          <p:cNvSpPr>
            <a:spLocks noGrp="1"/>
          </p:cNvSpPr>
          <p:nvPr>
            <p:ph type="sldNum" sz="quarter" idx="12"/>
          </p:nvPr>
        </p:nvSpPr>
        <p:spPr/>
        <p:txBody>
          <a:bodyPr/>
          <a:lstStyle>
            <a:lvl1pPr>
              <a:defRPr/>
            </a:lvl1pPr>
          </a:lstStyle>
          <a:p>
            <a:pPr>
              <a:defRPr/>
            </a:pPr>
            <a:fld id="{4124578F-84BE-42A8-8974-0BE1EB5870C6}" type="slidenum">
              <a:rPr lang="es-ES_tradnl"/>
              <a:pPr>
                <a:defRPr/>
              </a:pPr>
              <a:t>‹Nº›</a:t>
            </a:fld>
            <a:endParaRPr lang="es-ES_tradnl"/>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12 Forma libre"/>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1027" name="11 Forma libre"/>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pPr>
              <a:defRPr/>
            </a:pPr>
            <a:endParaRPr lang="es-E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s-ES" smtClean="0"/>
              <a:t>Haga clic para modificar el estilo de título del patrón</a:t>
            </a:r>
            <a:endParaRPr lang="en-US" smtClean="0"/>
          </a:p>
        </p:txBody>
      </p:sp>
      <p:sp>
        <p:nvSpPr>
          <p:cNvPr id="1033" name="29 Marcador de texto"/>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6727825" y="6408738"/>
            <a:ext cx="1919288" cy="365125"/>
          </a:xfrm>
          <a:prstGeom prst="rect">
            <a:avLst/>
          </a:prstGeom>
        </p:spPr>
        <p:txBody>
          <a:bodyPr vert="horz" wrap="square" lIns="91440" tIns="45720" rIns="91440" bIns="45720" numCol="1" anchor="b" anchorCtr="0" compatLnSpc="1">
            <a:prstTxWarp prst="textNoShape">
              <a:avLst/>
            </a:prstTxWarp>
          </a:bodyPr>
          <a:lstStyle>
            <a:lvl1pPr>
              <a:defRPr sz="1000"/>
            </a:lvl1pPr>
          </a:lstStyle>
          <a:p>
            <a:pPr>
              <a:defRPr/>
            </a:pPr>
            <a:fld id="{D3223F91-F8B1-42B5-AE73-9C5CC7DC9006}" type="datetimeFigureOut">
              <a:rPr lang="es-ES_tradnl"/>
              <a:pPr>
                <a:defRPr/>
              </a:pPr>
              <a:t>25/05/2015</a:t>
            </a:fld>
            <a:endParaRPr lang="es-ES_tradnl"/>
          </a:p>
        </p:txBody>
      </p:sp>
      <p:sp>
        <p:nvSpPr>
          <p:cNvPr id="22" name="21 Marcador de pie de página"/>
          <p:cNvSpPr>
            <a:spLocks noGrp="1"/>
          </p:cNvSpPr>
          <p:nvPr>
            <p:ph type="ftr" sz="quarter" idx="3"/>
          </p:nvPr>
        </p:nvSpPr>
        <p:spPr>
          <a:xfrm>
            <a:off x="4379913" y="6408738"/>
            <a:ext cx="2351087" cy="365125"/>
          </a:xfrm>
          <a:prstGeom prst="rect">
            <a:avLst/>
          </a:prstGeom>
        </p:spPr>
        <p:txBody>
          <a:bodyPr vert="horz" wrap="square" lIns="91440" tIns="45720" rIns="91440" bIns="45720" numCol="1" anchor="b" anchorCtr="0" compatLnSpc="1">
            <a:prstTxWarp prst="textNoShape">
              <a:avLst/>
            </a:prstTxWarp>
          </a:bodyPr>
          <a:lstStyle>
            <a:lvl1pPr algn="r">
              <a:defRPr sz="1000"/>
            </a:lvl1pPr>
          </a:lstStyle>
          <a:p>
            <a:pPr>
              <a:defRPr/>
            </a:pPr>
            <a:endParaRPr lang="es-ES"/>
          </a:p>
        </p:txBody>
      </p:sp>
      <p:sp>
        <p:nvSpPr>
          <p:cNvPr id="18" name="17 Marcador de número de diapositiva"/>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lvl1pPr>
          </a:lstStyle>
          <a:p>
            <a:pPr>
              <a:defRPr/>
            </a:pPr>
            <a:fld id="{371ED2A0-8324-4E27-A745-827CA3B2416A}" type="slidenum">
              <a:rPr lang="es-ES_tradnl"/>
              <a:pPr>
                <a:defRPr/>
              </a:pPr>
              <a:t>‹Nº›</a:t>
            </a:fld>
            <a:endParaRPr lang="es-ES_tradnl"/>
          </a:p>
        </p:txBody>
      </p:sp>
    </p:spTree>
  </p:cSld>
  <p:clrMap bg1="lt1" tx1="dk1" bg2="lt2" tx2="dk2" accent1="accent1" accent2="accent2" accent3="accent3" accent4="accent4" accent5="accent5" accent6="accent6" hlink="hlink" folHlink="folHlink"/>
  <p:sldLayoutIdLst>
    <p:sldLayoutId id="2147483804" r:id="rId1"/>
    <p:sldLayoutId id="2147483800" r:id="rId2"/>
    <p:sldLayoutId id="2147483805" r:id="rId3"/>
    <p:sldLayoutId id="2147483806" r:id="rId4"/>
    <p:sldLayoutId id="2147483807" r:id="rId5"/>
    <p:sldLayoutId id="2147483808" r:id="rId6"/>
    <p:sldLayoutId id="2147483801" r:id="rId7"/>
    <p:sldLayoutId id="2147483809" r:id="rId8"/>
    <p:sldLayoutId id="2147483810" r:id="rId9"/>
    <p:sldLayoutId id="2147483802" r:id="rId10"/>
    <p:sldLayoutId id="2147483803"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oaquin.sarrion@uv.es"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www.zerp.uni-bremen.de/index.pl" TargetMode="External"/><Relationship Id="rId2" Type="http://schemas.openxmlformats.org/officeDocument/2006/relationships/hyperlink" Target="http://www.ecln.net/tl_files/ECLN/Florence%202013/Micklitz%20-%20The%20ECJ%20gets%20it%20wrong%20Aziz-30-11-14.pdf"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827088" y="333375"/>
            <a:ext cx="7705725" cy="6324808"/>
          </a:xfrm>
          <a:prstGeom prst="rect">
            <a:avLst/>
          </a:prstGeom>
          <a:noFill/>
          <a:ln w="9525">
            <a:noFill/>
            <a:miter lim="800000"/>
            <a:headEnd/>
            <a:tailEnd/>
          </a:ln>
        </p:spPr>
        <p:txBody>
          <a:bodyPr>
            <a:spAutoFit/>
          </a:bodyPr>
          <a:lstStyle/>
          <a:p>
            <a:pPr marL="342900" indent="-342900" algn="just">
              <a:spcBef>
                <a:spcPct val="50000"/>
              </a:spcBef>
            </a:pPr>
            <a:endParaRPr lang="es-ES" sz="3600" dirty="0">
              <a:solidFill>
                <a:srgbClr val="FFFF00"/>
              </a:solidFill>
            </a:endParaRPr>
          </a:p>
          <a:p>
            <a:pPr marL="342900" indent="-342900" algn="ctr">
              <a:spcBef>
                <a:spcPct val="50000"/>
              </a:spcBef>
            </a:pPr>
            <a:endParaRPr lang="en-US" sz="2400" b="1" dirty="0"/>
          </a:p>
          <a:p>
            <a:pPr marL="342900" indent="-342900" algn="ctr">
              <a:spcBef>
                <a:spcPct val="50000"/>
              </a:spcBef>
            </a:pPr>
            <a:r>
              <a:rPr lang="en-US" sz="2400" b="1" i="1" dirty="0" smtClean="0"/>
              <a:t>Status of Consumer protection in the ECJ’s case</a:t>
            </a:r>
            <a:endParaRPr lang="en-GB" sz="2400" dirty="0"/>
          </a:p>
          <a:p>
            <a:pPr marL="342900" indent="-342900" algn="ctr">
              <a:spcBef>
                <a:spcPct val="50000"/>
              </a:spcBef>
            </a:pPr>
            <a:endParaRPr lang="en-US" sz="2400" b="1" dirty="0" smtClean="0"/>
          </a:p>
          <a:p>
            <a:pPr marL="342900" indent="-342900" algn="ctr">
              <a:spcBef>
                <a:spcPct val="50000"/>
              </a:spcBef>
            </a:pPr>
            <a:endParaRPr lang="en-US" sz="2400" b="1" dirty="0" smtClean="0"/>
          </a:p>
          <a:p>
            <a:pPr marL="342900" indent="-342900" algn="ctr">
              <a:spcBef>
                <a:spcPct val="50000"/>
              </a:spcBef>
            </a:pPr>
            <a:endParaRPr lang="en-US" sz="2400" b="1" dirty="0"/>
          </a:p>
          <a:p>
            <a:pPr marL="342900" indent="-342900" algn="ctr">
              <a:spcBef>
                <a:spcPct val="50000"/>
              </a:spcBef>
            </a:pPr>
            <a:r>
              <a:rPr lang="en-US" sz="1400" b="1" dirty="0" err="1"/>
              <a:t>Joaquín</a:t>
            </a:r>
            <a:r>
              <a:rPr lang="en-US" sz="1400" b="1" dirty="0"/>
              <a:t> </a:t>
            </a:r>
            <a:r>
              <a:rPr lang="en-US" sz="1400" b="1" dirty="0" err="1"/>
              <a:t>Sarrión</a:t>
            </a:r>
            <a:r>
              <a:rPr lang="en-US" sz="1400" b="1" dirty="0"/>
              <a:t> </a:t>
            </a:r>
            <a:r>
              <a:rPr lang="en-US" sz="1400" b="1" dirty="0" err="1" smtClean="0"/>
              <a:t>Esteve</a:t>
            </a:r>
            <a:endParaRPr lang="en-US" sz="1400" b="1" dirty="0" smtClean="0"/>
          </a:p>
          <a:p>
            <a:pPr marL="342900" indent="-342900" algn="ctr">
              <a:spcBef>
                <a:spcPct val="50000"/>
              </a:spcBef>
            </a:pPr>
            <a:endParaRPr lang="en-US" sz="1400" b="1" dirty="0"/>
          </a:p>
          <a:p>
            <a:pPr marL="342900" indent="-342900" algn="ctr">
              <a:spcBef>
                <a:spcPct val="50000"/>
              </a:spcBef>
            </a:pPr>
            <a:r>
              <a:rPr lang="en-US" sz="1400" b="1" dirty="0" smtClean="0"/>
              <a:t>Administrative and Procedural Law </a:t>
            </a:r>
            <a:r>
              <a:rPr lang="en-US" sz="1400" b="1" dirty="0"/>
              <a:t>Department, Faculty of Law</a:t>
            </a:r>
          </a:p>
          <a:p>
            <a:pPr marL="342900" indent="-342900" algn="ctr">
              <a:spcBef>
                <a:spcPct val="50000"/>
              </a:spcBef>
            </a:pPr>
            <a:r>
              <a:rPr lang="en-US" sz="1400" b="1" dirty="0"/>
              <a:t>University of Valencia</a:t>
            </a:r>
          </a:p>
          <a:p>
            <a:pPr marL="342900" indent="-342900" algn="ctr">
              <a:spcBef>
                <a:spcPct val="50000"/>
              </a:spcBef>
            </a:pPr>
            <a:r>
              <a:rPr lang="en-US" sz="1400" b="1" dirty="0">
                <a:hlinkClick r:id="rId3"/>
              </a:rPr>
              <a:t>joaquin.sarrion@uv.es</a:t>
            </a:r>
            <a:r>
              <a:rPr lang="en-US" sz="1400" b="1" dirty="0"/>
              <a:t> </a:t>
            </a:r>
          </a:p>
          <a:p>
            <a:pPr marL="342900" indent="-342900" algn="ctr">
              <a:spcBef>
                <a:spcPct val="50000"/>
              </a:spcBef>
            </a:pPr>
            <a:endParaRPr lang="es-ES" sz="2800" dirty="0">
              <a:solidFill>
                <a:srgbClr val="FFFF00"/>
              </a:solidFill>
            </a:endParaRPr>
          </a:p>
          <a:p>
            <a:pPr marL="342900" indent="-342900" algn="just">
              <a:spcBef>
                <a:spcPct val="50000"/>
              </a:spcBef>
            </a:pPr>
            <a:endParaRPr lang="es-ES_tradnl" sz="2800" dirty="0">
              <a:solidFill>
                <a:srgbClr val="FFFF00"/>
              </a:solidFill>
            </a:endParaRPr>
          </a:p>
        </p:txBody>
      </p:sp>
      <p:sp>
        <p:nvSpPr>
          <p:cNvPr id="9219" name="5 Rectángulo"/>
          <p:cNvSpPr>
            <a:spLocks noChangeArrowheads="1"/>
          </p:cNvSpPr>
          <p:nvPr/>
        </p:nvSpPr>
        <p:spPr bwMode="auto">
          <a:xfrm>
            <a:off x="4356100" y="115888"/>
            <a:ext cx="4464050" cy="646331"/>
          </a:xfrm>
          <a:prstGeom prst="rect">
            <a:avLst/>
          </a:prstGeom>
          <a:noFill/>
          <a:ln w="9525">
            <a:noFill/>
            <a:miter lim="800000"/>
            <a:headEnd/>
            <a:tailEnd/>
          </a:ln>
        </p:spPr>
        <p:txBody>
          <a:bodyPr>
            <a:spAutoFit/>
          </a:bodyPr>
          <a:lstStyle/>
          <a:p>
            <a:pPr algn="r"/>
            <a:r>
              <a:rPr lang="en-US" sz="1200" b="1" dirty="0" smtClean="0"/>
              <a:t>Modulo Jean Monnet «</a:t>
            </a:r>
            <a:r>
              <a:rPr lang="en-US" sz="1200" b="1" dirty="0" err="1" smtClean="0"/>
              <a:t>EuPlaw</a:t>
            </a:r>
            <a:r>
              <a:rPr lang="en-US" sz="1200" b="1" dirty="0" smtClean="0"/>
              <a:t>»</a:t>
            </a:r>
            <a:endParaRPr lang="en-US" sz="1200" b="1" dirty="0"/>
          </a:p>
          <a:p>
            <a:pPr algn="r"/>
            <a:r>
              <a:rPr lang="en-US" sz="1200" b="1" dirty="0" smtClean="0"/>
              <a:t>25 May </a:t>
            </a:r>
            <a:r>
              <a:rPr lang="en-US" sz="1200" b="1" dirty="0" smtClean="0"/>
              <a:t>2015</a:t>
            </a:r>
          </a:p>
          <a:p>
            <a:pPr algn="r"/>
            <a:r>
              <a:rPr lang="en-US" sz="1200" b="1" dirty="0" smtClean="0"/>
              <a:t>University of Perugia</a:t>
            </a:r>
            <a:endParaRPr 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bwMode="auto">
          <a:xfrm>
            <a:off x="0" y="0"/>
            <a:ext cx="9144000" cy="54452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marR="0" lvl="0" indent="-255588" algn="just" defTabSz="914400" rtl="0" eaLnBrk="0" fontAlgn="base" latinLnBrk="0" hangingPunct="0">
              <a:lnSpc>
                <a:spcPct val="100000"/>
              </a:lnSpc>
              <a:spcBef>
                <a:spcPts val="400"/>
              </a:spcBef>
              <a:spcAft>
                <a:spcPct val="0"/>
              </a:spcAft>
              <a:buClr>
                <a:schemeClr val="accent1"/>
              </a:buClr>
              <a:buSzPct val="68000"/>
              <a:buFont typeface="Wingdings" pitchFamily="2" charset="2"/>
              <a:buChar char="Ø"/>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From the EU law perspective, the ECJ conceives Union law as an autonomous system which is governed by a set of principles among which the direct effect and primacy over national law of the Member States (Van </a:t>
            </a:r>
            <a:r>
              <a:rPr kumimoji="0" lang="en-GB" sz="2400" b="0" i="0" u="none" strike="noStrike" kern="1200" cap="none" spc="0" normalizeH="0" baseline="0" noProof="0" dirty="0" err="1" smtClean="0">
                <a:ln>
                  <a:noFill/>
                </a:ln>
                <a:solidFill>
                  <a:schemeClr val="tx1"/>
                </a:solidFill>
                <a:effectLst/>
                <a:uLnTx/>
                <a:uFillTx/>
                <a:latin typeface="+mn-lt"/>
                <a:ea typeface="+mn-ea"/>
                <a:cs typeface="+mn-cs"/>
              </a:rPr>
              <a:t>Gend</a:t>
            </a:r>
            <a:r>
              <a:rPr kumimoji="0" lang="en-GB" sz="2400" b="0" i="0" u="none" strike="noStrike" kern="1200" cap="none" spc="0" normalizeH="0" baseline="0" noProof="0" dirty="0" smtClean="0">
                <a:ln>
                  <a:noFill/>
                </a:ln>
                <a:solidFill>
                  <a:schemeClr val="tx1"/>
                </a:solidFill>
                <a:effectLst/>
                <a:uLnTx/>
                <a:uFillTx/>
                <a:latin typeface="+mn-lt"/>
                <a:ea typeface="+mn-ea"/>
                <a:cs typeface="+mn-cs"/>
              </a:rPr>
              <a:t> en Loos, C-26/62, Costa v. </a:t>
            </a:r>
            <a:r>
              <a:rPr kumimoji="0" lang="en-GB" sz="2400" b="0" i="0" u="none" strike="noStrike" kern="1200" cap="none" spc="0" normalizeH="0" baseline="0" noProof="0" dirty="0" err="1" smtClean="0">
                <a:ln>
                  <a:noFill/>
                </a:ln>
                <a:solidFill>
                  <a:schemeClr val="tx1"/>
                </a:solidFill>
                <a:effectLst/>
                <a:uLnTx/>
                <a:uFillTx/>
                <a:latin typeface="+mn-lt"/>
                <a:ea typeface="+mn-ea"/>
                <a:cs typeface="+mn-cs"/>
              </a:rPr>
              <a:t>Enel</a:t>
            </a:r>
            <a:r>
              <a:rPr kumimoji="0" lang="en-GB" sz="2400" b="0" i="0" u="none" strike="noStrike" kern="1200" cap="none" spc="0" normalizeH="0" baseline="0" noProof="0" dirty="0" smtClean="0">
                <a:ln>
                  <a:noFill/>
                </a:ln>
                <a:solidFill>
                  <a:schemeClr val="tx1"/>
                </a:solidFill>
                <a:effectLst/>
                <a:uLnTx/>
                <a:uFillTx/>
                <a:latin typeface="+mn-lt"/>
                <a:ea typeface="+mn-ea"/>
                <a:cs typeface="+mn-cs"/>
              </a:rPr>
              <a:t>, C-6/64).</a:t>
            </a:r>
          </a:p>
          <a:p>
            <a:pPr marL="365125" marR="0" lvl="0" indent="-255588" algn="just" defTabSz="914400" rtl="0" eaLnBrk="0" fontAlgn="base" latinLnBrk="0" hangingPunct="0">
              <a:lnSpc>
                <a:spcPct val="100000"/>
              </a:lnSpc>
              <a:spcBef>
                <a:spcPts val="400"/>
              </a:spcBef>
              <a:spcAft>
                <a:spcPct val="0"/>
              </a:spcAft>
              <a:buClr>
                <a:schemeClr val="accent1"/>
              </a:buClr>
              <a:buSzPct val="68000"/>
              <a:buFont typeface="Wingdings 3" pitchFamily="18" charset="2"/>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65125" marR="0" lvl="0" indent="-255588" algn="just" defTabSz="914400" rtl="0" eaLnBrk="0" fontAlgn="base" latinLnBrk="0" hangingPunct="0">
              <a:lnSpc>
                <a:spcPct val="100000"/>
              </a:lnSpc>
              <a:spcBef>
                <a:spcPts val="400"/>
              </a:spcBef>
              <a:spcAft>
                <a:spcPct val="0"/>
              </a:spcAft>
              <a:buClr>
                <a:schemeClr val="accent1"/>
              </a:buClr>
              <a:buSzPct val="68000"/>
              <a:buFont typeface="Wingdings" pitchFamily="2" charset="2"/>
              <a:buChar char="Ø"/>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However, formal authority, which may take the law of the European Union in national legal systems will not depend solely on the jurisprudence of the Court. It is conditioned largely by the characteristics of each national system, and jurisprudence of national constitutional or supreme courts.</a:t>
            </a:r>
          </a:p>
          <a:p>
            <a:pPr marL="822325" lvl="1" indent="-255588" algn="just" eaLnBrk="0" hangingPunct="0">
              <a:spcBef>
                <a:spcPts val="400"/>
              </a:spcBef>
              <a:buClr>
                <a:srgbClr val="FF0000"/>
              </a:buClr>
              <a:buSzPct val="68000"/>
              <a:buFont typeface="Wingdings" pitchFamily="2" charset="2"/>
              <a:buChar char="ü"/>
            </a:pPr>
            <a:r>
              <a:rPr kumimoji="0" lang="en-GB" sz="25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2400" b="0" i="0" u="none" strike="noStrike" kern="1200" cap="none" spc="0" normalizeH="0" baseline="0" noProof="0" dirty="0" smtClean="0">
                <a:ln>
                  <a:noFill/>
                </a:ln>
                <a:solidFill>
                  <a:schemeClr val="tx1"/>
                </a:solidFill>
                <a:effectLst/>
                <a:uLnTx/>
                <a:uFillTx/>
                <a:latin typeface="+mn-lt"/>
                <a:ea typeface="+mn-ea"/>
                <a:cs typeface="+mn-cs"/>
              </a:rPr>
              <a:t>Therefore, we can say that this formal authority will depend on the way in which primacy is assumed by Member States (Chalmers, 2010: 189). </a:t>
            </a:r>
            <a:endParaRPr kumimoji="0" lang="es-E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a:xfrm>
            <a:off x="457200" y="549275"/>
            <a:ext cx="8229600" cy="5903913"/>
          </a:xfrm>
        </p:spPr>
        <p:txBody>
          <a:bodyPr/>
          <a:lstStyle/>
          <a:p>
            <a:pPr algn="just" eaLnBrk="1" hangingPunct="1">
              <a:lnSpc>
                <a:spcPct val="80000"/>
              </a:lnSpc>
              <a:buFont typeface="Wingdings 3" pitchFamily="18" charset="2"/>
              <a:buNone/>
            </a:pPr>
            <a:endParaRPr lang="es-ES" sz="1100" dirty="0" smtClean="0"/>
          </a:p>
          <a:p>
            <a:pPr algn="just">
              <a:lnSpc>
                <a:spcPct val="80000"/>
              </a:lnSpc>
            </a:pPr>
            <a:r>
              <a:rPr lang="en-GB" sz="2400" dirty="0" smtClean="0"/>
              <a:t>But, in any case, the prevalence of EU law needs two requirements: </a:t>
            </a:r>
          </a:p>
          <a:p>
            <a:pPr algn="just">
              <a:lnSpc>
                <a:spcPct val="80000"/>
              </a:lnSpc>
            </a:pPr>
            <a:endParaRPr lang="en-GB" sz="2400" dirty="0" smtClean="0"/>
          </a:p>
          <a:p>
            <a:pPr lvl="2" algn="just">
              <a:lnSpc>
                <a:spcPct val="80000"/>
              </a:lnSpc>
              <a:buFont typeface="Wingdings" pitchFamily="2" charset="2"/>
              <a:buChar char="ü"/>
            </a:pPr>
            <a:r>
              <a:rPr lang="en-GB" sz="2400" dirty="0" smtClean="0"/>
              <a:t>we need  to be within the scope of European Union law, </a:t>
            </a:r>
          </a:p>
          <a:p>
            <a:pPr lvl="2" algn="just">
              <a:lnSpc>
                <a:spcPct val="80000"/>
              </a:lnSpc>
              <a:buNone/>
            </a:pPr>
            <a:endParaRPr lang="en-GB" sz="2400" dirty="0" smtClean="0"/>
          </a:p>
          <a:p>
            <a:pPr lvl="2" algn="just">
              <a:lnSpc>
                <a:spcPct val="80000"/>
              </a:lnSpc>
              <a:buFont typeface="Wingdings" pitchFamily="2" charset="2"/>
              <a:buChar char="ü"/>
            </a:pPr>
            <a:r>
              <a:rPr lang="en-GB" sz="2400" dirty="0" smtClean="0"/>
              <a:t>and furthermore the ECJ need the jurisdiction to guarantee the uniformity of the interpretation of EU law, and primacy and direct effect principles (the jurisdiction of ECJ is clear when we are in the scope of EU law, with limits in Judicial Cooperation in Criminal matters and External relations and foreign affairs)  </a:t>
            </a:r>
            <a:endParaRPr lang="es-ES" sz="2400" dirty="0" smtClean="0"/>
          </a:p>
          <a:p>
            <a:pPr>
              <a:lnSpc>
                <a:spcPct val="80000"/>
              </a:lnSpc>
            </a:pPr>
            <a:endParaRPr lang="en-US" sz="2000" dirty="0" smtClean="0"/>
          </a:p>
          <a:p>
            <a:pPr>
              <a:lnSpc>
                <a:spcPct val="80000"/>
              </a:lnSpc>
            </a:pPr>
            <a:endParaRPr lang="en-US" sz="2000" dirty="0" smtClean="0"/>
          </a:p>
          <a:p>
            <a:pPr>
              <a:lnSpc>
                <a:spcPct val="80000"/>
              </a:lnSpc>
            </a:pPr>
            <a:endParaRPr lang="en-GB" sz="1300" dirty="0" smtClean="0"/>
          </a:p>
          <a:p>
            <a:pPr eaLnBrk="1" hangingPunct="1">
              <a:lnSpc>
                <a:spcPct val="80000"/>
              </a:lnSpc>
              <a:buFont typeface="Wingdings 3" pitchFamily="18" charset="2"/>
              <a:buNone/>
            </a:pPr>
            <a:endParaRPr lang="es-ES" sz="1300" dirty="0" smtClean="0"/>
          </a:p>
          <a:p>
            <a:pPr eaLnBrk="1" hangingPunct="1">
              <a:lnSpc>
                <a:spcPct val="80000"/>
              </a:lnSpc>
              <a:buFont typeface="Wingdings 3" pitchFamily="18" charset="2"/>
              <a:buNone/>
            </a:pPr>
            <a:r>
              <a:rPr lang="es-ES" sz="900" dirty="0" smtClean="0">
                <a:solidFill>
                  <a:srgbClr val="FFFF00"/>
                </a:solidFill>
              </a:rPr>
              <a:t> .</a:t>
            </a:r>
            <a:br>
              <a:rPr lang="es-ES" sz="900" dirty="0" smtClean="0">
                <a:solidFill>
                  <a:srgbClr val="FFFF00"/>
                </a:solidFill>
              </a:rPr>
            </a:br>
            <a:endParaRPr lang="es-ES_tradnl" sz="900" dirty="0" smtClean="0">
              <a:solidFill>
                <a:srgbClr val="FFFF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bwMode="auto">
          <a:xfrm>
            <a:off x="0" y="0"/>
            <a:ext cx="9144000" cy="63813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indent="-255588" algn="just" eaLnBrk="0" hangingPunct="0">
              <a:spcBef>
                <a:spcPts val="400"/>
              </a:spcBef>
              <a:buClr>
                <a:schemeClr val="accent1"/>
              </a:buClr>
              <a:buSzPct val="68000"/>
              <a:buFont typeface="Wingdings 3" pitchFamily="18" charset="2"/>
              <a:buChar char=""/>
            </a:pPr>
            <a:r>
              <a:rPr lang="en-GB" sz="2800" dirty="0"/>
              <a:t>Leaving aside the second question, and regarding the first one, it should be noted that the scope of Union law is not confined exclusively to the characteristics of European Union competence </a:t>
            </a:r>
            <a:r>
              <a:rPr lang="en-GB" sz="2800" dirty="0" smtClean="0"/>
              <a:t>matters…</a:t>
            </a:r>
          </a:p>
          <a:p>
            <a:pPr marL="365125" indent="-255588" algn="just" eaLnBrk="0" hangingPunct="0">
              <a:spcBef>
                <a:spcPts val="400"/>
              </a:spcBef>
              <a:buClr>
                <a:schemeClr val="accent1"/>
              </a:buClr>
              <a:buSzPct val="68000"/>
              <a:buFont typeface="Wingdings 3" pitchFamily="18" charset="2"/>
              <a:buChar char=""/>
            </a:pPr>
            <a:endParaRPr lang="en-GB" sz="2800" dirty="0" smtClean="0"/>
          </a:p>
          <a:p>
            <a:pPr algn="just">
              <a:lnSpc>
                <a:spcPct val="80000"/>
              </a:lnSpc>
            </a:pPr>
            <a:endParaRPr lang="en-GB" sz="2400" dirty="0" smtClean="0"/>
          </a:p>
          <a:p>
            <a:pPr lvl="2" algn="just">
              <a:lnSpc>
                <a:spcPct val="80000"/>
              </a:lnSpc>
              <a:buClr>
                <a:srgbClr val="FF0000"/>
              </a:buClr>
              <a:buFont typeface="Wingdings" pitchFamily="2" charset="2"/>
              <a:buChar char="ü"/>
            </a:pPr>
            <a:r>
              <a:rPr lang="en-GB" sz="2800" dirty="0"/>
              <a:t>Since </a:t>
            </a:r>
            <a:r>
              <a:rPr lang="en-GB" sz="2800" dirty="0" smtClean="0"/>
              <a:t>as </a:t>
            </a:r>
            <a:r>
              <a:rPr lang="en-GB" sz="2800" dirty="0"/>
              <a:t>it was stated by the ECJ a State Member exclusive competence matter does not excluded it automatically (</a:t>
            </a:r>
            <a:r>
              <a:rPr lang="en-GB" sz="2800" i="1" dirty="0" err="1"/>
              <a:t>ratione</a:t>
            </a:r>
            <a:r>
              <a:rPr lang="en-GB" sz="2800" i="1" dirty="0"/>
              <a:t> </a:t>
            </a:r>
            <a:r>
              <a:rPr lang="en-GB" sz="2800" i="1" dirty="0" err="1"/>
              <a:t>materia</a:t>
            </a:r>
            <a:r>
              <a:rPr lang="en-GB" sz="2800" dirty="0"/>
              <a:t>) of  EU law scope of application. </a:t>
            </a:r>
            <a:endParaRPr lang="en-GB" sz="2800" dirty="0" smtClean="0"/>
          </a:p>
          <a:p>
            <a:pPr lvl="2" algn="just">
              <a:lnSpc>
                <a:spcPct val="80000"/>
              </a:lnSpc>
              <a:buClr>
                <a:srgbClr val="FF0000"/>
              </a:buClr>
            </a:pPr>
            <a:endParaRPr lang="en-GB" sz="2800" dirty="0" smtClean="0"/>
          </a:p>
          <a:p>
            <a:pPr lvl="2" algn="just">
              <a:lnSpc>
                <a:spcPct val="80000"/>
              </a:lnSpc>
              <a:buClr>
                <a:srgbClr val="FF0000"/>
              </a:buClr>
              <a:buFont typeface="Wingdings" pitchFamily="2" charset="2"/>
              <a:buChar char="ü"/>
            </a:pPr>
            <a:r>
              <a:rPr lang="en-GB" sz="2800" dirty="0" smtClean="0"/>
              <a:t>Therefore</a:t>
            </a:r>
            <a:r>
              <a:rPr lang="en-GB" sz="2800" dirty="0"/>
              <a:t>, EU Member States in the exercise of its exclusive powers should also respect EU law  except in the case of a domestic situation without connection therewith.</a:t>
            </a:r>
            <a:endParaRPr lang="es-ES" sz="2800" dirty="0"/>
          </a:p>
          <a:p>
            <a:pPr marL="365125" marR="0" lvl="0" indent="-255588" algn="just" defTabSz="914400" rtl="0" eaLnBrk="0" fontAlgn="base" latinLnBrk="0" hangingPunct="0">
              <a:lnSpc>
                <a:spcPct val="100000"/>
              </a:lnSpc>
              <a:spcBef>
                <a:spcPts val="400"/>
              </a:spcBef>
              <a:spcAft>
                <a:spcPct val="0"/>
              </a:spcAft>
              <a:buClr>
                <a:schemeClr val="accent1"/>
              </a:buClr>
              <a:buSzPct val="68000"/>
              <a:buFont typeface="Wingdings 3" pitchFamily="18" charset="2"/>
              <a:buChar char=""/>
              <a:tabLst/>
              <a:defRPr/>
            </a:pPr>
            <a:endParaRPr kumimoji="0" lang="en-GB" sz="2500" b="0" i="0" u="none" strike="noStrike" kern="1200" cap="none" spc="0" normalizeH="0" baseline="0" noProof="0" dirty="0" smtClean="0">
              <a:ln>
                <a:noFill/>
              </a:ln>
              <a:solidFill>
                <a:schemeClr val="tx1"/>
              </a:solidFill>
              <a:effectLst/>
              <a:uLnTx/>
              <a:uFillTx/>
              <a:latin typeface="+mn-lt"/>
              <a:ea typeface="+mn-ea"/>
              <a:cs typeface="+mn-cs"/>
            </a:endParaRPr>
          </a:p>
          <a:p>
            <a:pPr marL="365125" marR="0" lvl="0" indent="-255588" algn="just" defTabSz="914400" rtl="0" eaLnBrk="0" fontAlgn="base" latinLnBrk="0" hangingPunct="0">
              <a:lnSpc>
                <a:spcPct val="100000"/>
              </a:lnSpc>
              <a:spcBef>
                <a:spcPts val="400"/>
              </a:spcBef>
              <a:spcAft>
                <a:spcPct val="0"/>
              </a:spcAft>
              <a:buClr>
                <a:schemeClr val="accent1"/>
              </a:buClr>
              <a:buSzPct val="68000"/>
              <a:buFont typeface="Wingdings" pitchFamily="2" charset="2"/>
              <a:buChar char="Ø"/>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 </a:t>
            </a:r>
            <a:endParaRPr kumimoji="0" lang="es-ES"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bwMode="auto">
          <a:xfrm>
            <a:off x="0" y="0"/>
            <a:ext cx="9144000" cy="63813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indent="-255588" algn="just" eaLnBrk="0" hangingPunct="0">
              <a:spcBef>
                <a:spcPts val="400"/>
              </a:spcBef>
              <a:buClr>
                <a:schemeClr val="accent1"/>
              </a:buClr>
              <a:buSzPct val="68000"/>
              <a:buFont typeface="Wingdings 3" pitchFamily="18" charset="2"/>
              <a:buChar char=""/>
            </a:pPr>
            <a:r>
              <a:rPr lang="en-GB" sz="2800" dirty="0" smtClean="0"/>
              <a:t>This </a:t>
            </a:r>
            <a:r>
              <a:rPr lang="en-GB" sz="2800" dirty="0"/>
              <a:t>has allowed the ECJ to control: </a:t>
            </a:r>
            <a:endParaRPr lang="es-ES" sz="2800" dirty="0"/>
          </a:p>
          <a:p>
            <a:pPr algn="just">
              <a:lnSpc>
                <a:spcPct val="80000"/>
              </a:lnSpc>
            </a:pPr>
            <a:endParaRPr lang="en-GB" sz="2400" dirty="0" smtClean="0"/>
          </a:p>
          <a:p>
            <a:pPr lvl="2" algn="just">
              <a:lnSpc>
                <a:spcPct val="80000"/>
              </a:lnSpc>
              <a:buClr>
                <a:srgbClr val="FF0000"/>
              </a:buClr>
              <a:buFont typeface="Wingdings" pitchFamily="2" charset="2"/>
              <a:buChar char="ü"/>
            </a:pPr>
            <a:r>
              <a:rPr lang="en-GB" sz="2800" dirty="0"/>
              <a:t>a) tax rules, as seen in </a:t>
            </a:r>
            <a:r>
              <a:rPr lang="en-GB" sz="2800" i="1" dirty="0" err="1"/>
              <a:t>Schempp</a:t>
            </a:r>
            <a:r>
              <a:rPr lang="en-GB" sz="2800" dirty="0"/>
              <a:t> in 2005  (</a:t>
            </a:r>
            <a:r>
              <a:rPr lang="en-GB" sz="2800" dirty="0" err="1"/>
              <a:t>Schempp</a:t>
            </a:r>
            <a:r>
              <a:rPr lang="en-GB" sz="2800" dirty="0"/>
              <a:t>, C-403/03), </a:t>
            </a:r>
            <a:r>
              <a:rPr lang="en-GB" sz="2800" i="1" dirty="0"/>
              <a:t>Commission v. Belgium</a:t>
            </a:r>
            <a:r>
              <a:rPr lang="en-GB" sz="2800" dirty="0"/>
              <a:t> in 2007 (Commission v. Belgium, C-522/04) and </a:t>
            </a:r>
            <a:r>
              <a:rPr lang="en-GB" sz="2800" i="1" dirty="0"/>
              <a:t>Schwarz </a:t>
            </a:r>
            <a:r>
              <a:rPr lang="en-GB" sz="2800" dirty="0"/>
              <a:t>in 2007 (Schwarz, C-76/05); </a:t>
            </a:r>
            <a:endParaRPr lang="en-GB" sz="2800" dirty="0" smtClean="0"/>
          </a:p>
          <a:p>
            <a:pPr lvl="2" algn="just">
              <a:lnSpc>
                <a:spcPct val="80000"/>
              </a:lnSpc>
              <a:buClr>
                <a:srgbClr val="FF0000"/>
              </a:buClr>
            </a:pPr>
            <a:endParaRPr lang="es-ES" sz="2800" dirty="0"/>
          </a:p>
          <a:p>
            <a:pPr lvl="2" algn="just">
              <a:lnSpc>
                <a:spcPct val="80000"/>
              </a:lnSpc>
              <a:buClr>
                <a:srgbClr val="FF0000"/>
              </a:buClr>
              <a:buFont typeface="Wingdings" pitchFamily="2" charset="2"/>
              <a:buChar char="ü"/>
            </a:pPr>
            <a:r>
              <a:rPr lang="en-GB" sz="2800" dirty="0"/>
              <a:t>b) the registration and change of name a in the national registry, in the cases </a:t>
            </a:r>
            <a:r>
              <a:rPr lang="en-GB" sz="2800" i="1" dirty="0" err="1"/>
              <a:t>Kostantinidis</a:t>
            </a:r>
            <a:r>
              <a:rPr lang="en-GB" sz="2800" dirty="0"/>
              <a:t> in 1993 (</a:t>
            </a:r>
            <a:r>
              <a:rPr lang="en-GB" sz="2800" dirty="0" err="1"/>
              <a:t>Kostantinidis</a:t>
            </a:r>
            <a:r>
              <a:rPr lang="en-GB" sz="2800" dirty="0"/>
              <a:t>, C-168/91), </a:t>
            </a:r>
            <a:r>
              <a:rPr lang="en-GB" sz="2800" i="1" dirty="0"/>
              <a:t>Garcia </a:t>
            </a:r>
            <a:r>
              <a:rPr lang="en-GB" sz="2800" i="1" dirty="0" err="1"/>
              <a:t>Avello</a:t>
            </a:r>
            <a:r>
              <a:rPr lang="en-GB" sz="2800" i="1" dirty="0"/>
              <a:t> </a:t>
            </a:r>
            <a:r>
              <a:rPr lang="en-GB" sz="2800" dirty="0"/>
              <a:t>in 2003 (</a:t>
            </a:r>
            <a:r>
              <a:rPr lang="en-GB" sz="2800" dirty="0" err="1"/>
              <a:t>García</a:t>
            </a:r>
            <a:r>
              <a:rPr lang="en-GB" sz="2800" dirty="0"/>
              <a:t> </a:t>
            </a:r>
            <a:r>
              <a:rPr lang="en-GB" sz="2800" dirty="0" err="1"/>
              <a:t>Avello</a:t>
            </a:r>
            <a:r>
              <a:rPr lang="en-GB" sz="2800" dirty="0"/>
              <a:t>, C-148/02), </a:t>
            </a:r>
            <a:r>
              <a:rPr lang="en-GB" sz="2800" i="1" dirty="0" err="1"/>
              <a:t>Grunkin</a:t>
            </a:r>
            <a:r>
              <a:rPr lang="en-GB" sz="2800" i="1" dirty="0"/>
              <a:t> Paul</a:t>
            </a:r>
            <a:r>
              <a:rPr lang="en-GB" sz="2800" dirty="0"/>
              <a:t> in 2008 (</a:t>
            </a:r>
            <a:r>
              <a:rPr lang="en-GB" sz="2800" dirty="0" err="1"/>
              <a:t>Grunkin</a:t>
            </a:r>
            <a:r>
              <a:rPr lang="en-GB" sz="2800" dirty="0"/>
              <a:t> Paul,C-353/08) and </a:t>
            </a:r>
            <a:r>
              <a:rPr lang="en-GB" sz="2800" i="1" dirty="0" err="1"/>
              <a:t>Sayn</a:t>
            </a:r>
            <a:r>
              <a:rPr lang="en-GB" sz="2800" i="1" dirty="0"/>
              <a:t> Wittgenstein </a:t>
            </a:r>
            <a:r>
              <a:rPr lang="en-GB" sz="2800" dirty="0"/>
              <a:t>in 2010 (</a:t>
            </a:r>
            <a:r>
              <a:rPr lang="en-GB" sz="2800" dirty="0" err="1"/>
              <a:t>Sayn</a:t>
            </a:r>
            <a:r>
              <a:rPr lang="en-GB" sz="2800" dirty="0"/>
              <a:t> Wittgenstein, C-208/09); </a:t>
            </a:r>
            <a:endParaRPr lang="en-GB" sz="2800" dirty="0" smtClean="0"/>
          </a:p>
          <a:p>
            <a:pPr lvl="2" algn="just">
              <a:lnSpc>
                <a:spcPct val="80000"/>
              </a:lnSpc>
              <a:buClr>
                <a:srgbClr val="FF0000"/>
              </a:buClr>
            </a:pPr>
            <a:endParaRPr lang="es-ES" sz="2800" dirty="0"/>
          </a:p>
          <a:p>
            <a:pPr lvl="2" algn="just">
              <a:lnSpc>
                <a:spcPct val="80000"/>
              </a:lnSpc>
              <a:buClr>
                <a:srgbClr val="FF0000"/>
              </a:buClr>
              <a:buFont typeface="Wingdings" pitchFamily="2" charset="2"/>
              <a:buChar char="ü"/>
            </a:pPr>
            <a:r>
              <a:rPr lang="en-GB" sz="2800" dirty="0" smtClean="0"/>
              <a:t>c) </a:t>
            </a:r>
            <a:r>
              <a:rPr lang="en-GB" sz="2800" dirty="0"/>
              <a:t>the withdrawal of nationality from a Member State, in the case </a:t>
            </a:r>
            <a:r>
              <a:rPr lang="en-GB" sz="2800" i="1" dirty="0" err="1"/>
              <a:t>Janco</a:t>
            </a:r>
            <a:r>
              <a:rPr lang="en-GB" sz="2800" i="1" dirty="0"/>
              <a:t> </a:t>
            </a:r>
            <a:r>
              <a:rPr lang="en-GB" sz="2800" i="1" dirty="0" err="1"/>
              <a:t>Rottman</a:t>
            </a:r>
            <a:r>
              <a:rPr lang="en-GB" sz="2800" dirty="0"/>
              <a:t> in 2010 (</a:t>
            </a:r>
            <a:r>
              <a:rPr lang="en-GB" sz="2800" dirty="0" err="1"/>
              <a:t>Janco</a:t>
            </a:r>
            <a:r>
              <a:rPr lang="en-GB" sz="2800" dirty="0"/>
              <a:t> </a:t>
            </a:r>
            <a:r>
              <a:rPr lang="en-GB" sz="2800" dirty="0" err="1"/>
              <a:t>Rottman</a:t>
            </a:r>
            <a:r>
              <a:rPr lang="en-GB" sz="2800" dirty="0"/>
              <a:t>, C-135/08); </a:t>
            </a:r>
            <a:endParaRPr lang="es-ES" sz="2800" dirty="0"/>
          </a:p>
          <a:p>
            <a:pPr lvl="2" algn="just">
              <a:lnSpc>
                <a:spcPct val="80000"/>
              </a:lnSpc>
              <a:buClr>
                <a:srgbClr val="FF0000"/>
              </a:buClr>
              <a:buFont typeface="Wingdings" pitchFamily="2" charset="2"/>
              <a:buChar char="ü"/>
            </a:pPr>
            <a:endParaRPr lang="en-GB" sz="2800" dirty="0" smtClean="0"/>
          </a:p>
          <a:p>
            <a:pPr lvl="2" algn="just">
              <a:lnSpc>
                <a:spcPct val="80000"/>
              </a:lnSpc>
              <a:buClr>
                <a:srgbClr val="FF0000"/>
              </a:buClr>
            </a:pPr>
            <a:endParaRPr lang="en-GB" sz="2800" dirty="0" smtClean="0"/>
          </a:p>
          <a:p>
            <a:pPr marL="365125" marR="0" lvl="0" indent="-255588" algn="just" defTabSz="914400" rtl="0" eaLnBrk="0" fontAlgn="base" latinLnBrk="0" hangingPunct="0">
              <a:lnSpc>
                <a:spcPct val="100000"/>
              </a:lnSpc>
              <a:spcBef>
                <a:spcPts val="400"/>
              </a:spcBef>
              <a:spcAft>
                <a:spcPct val="0"/>
              </a:spcAft>
              <a:buClr>
                <a:schemeClr val="accent1"/>
              </a:buClr>
              <a:buSzPct val="68000"/>
              <a:buFont typeface="Wingdings 3" pitchFamily="18" charset="2"/>
              <a:buChar char=""/>
              <a:tabLst/>
              <a:defRPr/>
            </a:pPr>
            <a:endParaRPr kumimoji="0" lang="en-GB" sz="2500" b="0" i="0" u="none" strike="noStrike" kern="1200" cap="none" spc="0" normalizeH="0" baseline="0" noProof="0" dirty="0" smtClean="0">
              <a:ln>
                <a:noFill/>
              </a:ln>
              <a:solidFill>
                <a:schemeClr val="tx1"/>
              </a:solidFill>
              <a:effectLst/>
              <a:uLnTx/>
              <a:uFillTx/>
              <a:latin typeface="+mn-lt"/>
              <a:ea typeface="+mn-ea"/>
              <a:cs typeface="+mn-cs"/>
            </a:endParaRPr>
          </a:p>
          <a:p>
            <a:pPr marL="365125" marR="0" lvl="0" indent="-255588" algn="just" defTabSz="914400" rtl="0" eaLnBrk="0" fontAlgn="base" latinLnBrk="0" hangingPunct="0">
              <a:lnSpc>
                <a:spcPct val="100000"/>
              </a:lnSpc>
              <a:spcBef>
                <a:spcPts val="400"/>
              </a:spcBef>
              <a:spcAft>
                <a:spcPct val="0"/>
              </a:spcAft>
              <a:buClr>
                <a:schemeClr val="accent1"/>
              </a:buClr>
              <a:buSzPct val="68000"/>
              <a:buFont typeface="Wingdings" pitchFamily="2" charset="2"/>
              <a:buChar char="Ø"/>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 </a:t>
            </a:r>
            <a:endParaRPr kumimoji="0" lang="es-ES"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bwMode="auto">
          <a:xfrm>
            <a:off x="0" y="0"/>
            <a:ext cx="9144000" cy="63813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lnSpc>
                <a:spcPct val="80000"/>
              </a:lnSpc>
            </a:pPr>
            <a:endParaRPr lang="en-GB" sz="2400" dirty="0" smtClean="0"/>
          </a:p>
          <a:p>
            <a:pPr lvl="2" algn="just">
              <a:lnSpc>
                <a:spcPct val="80000"/>
              </a:lnSpc>
              <a:buClr>
                <a:srgbClr val="FF0000"/>
              </a:buClr>
              <a:buFont typeface="Wingdings" pitchFamily="2" charset="2"/>
              <a:buChar char="ü"/>
            </a:pPr>
            <a:r>
              <a:rPr lang="en-GB" sz="2800" dirty="0" smtClean="0"/>
              <a:t>d) </a:t>
            </a:r>
            <a:r>
              <a:rPr lang="en-GB" sz="2800" dirty="0"/>
              <a:t>a local law that forbids the entry to Maastricht coffee shops to persons not residents in the Netherlands, in the judgment </a:t>
            </a:r>
            <a:r>
              <a:rPr lang="en-GB" sz="2800" i="1" dirty="0"/>
              <a:t>Marc Michel </a:t>
            </a:r>
            <a:r>
              <a:rPr lang="en-GB" sz="2800" i="1" dirty="0" err="1"/>
              <a:t>Josemans</a:t>
            </a:r>
            <a:r>
              <a:rPr lang="en-GB" sz="2800" dirty="0"/>
              <a:t> in 2010 (Marc Michel </a:t>
            </a:r>
            <a:r>
              <a:rPr lang="en-GB" sz="2800" dirty="0" err="1"/>
              <a:t>Josemans</a:t>
            </a:r>
            <a:r>
              <a:rPr lang="en-GB" sz="2800" dirty="0"/>
              <a:t> v. </a:t>
            </a:r>
            <a:r>
              <a:rPr lang="en-GB" sz="2800" dirty="0" err="1"/>
              <a:t>Burgemeester</a:t>
            </a:r>
            <a:r>
              <a:rPr lang="en-GB" sz="2800" dirty="0"/>
              <a:t> van Maastricht, C-137/09</a:t>
            </a:r>
            <a:r>
              <a:rPr lang="en-GB" sz="2800" dirty="0" smtClean="0"/>
              <a:t>)</a:t>
            </a:r>
          </a:p>
          <a:p>
            <a:pPr lvl="2" algn="just">
              <a:lnSpc>
                <a:spcPct val="80000"/>
              </a:lnSpc>
              <a:buClr>
                <a:srgbClr val="FF0000"/>
              </a:buClr>
            </a:pPr>
            <a:endParaRPr lang="en-GB" sz="2800" dirty="0" smtClean="0"/>
          </a:p>
          <a:p>
            <a:pPr lvl="2" algn="just">
              <a:lnSpc>
                <a:spcPct val="80000"/>
              </a:lnSpc>
              <a:buClr>
                <a:srgbClr val="FF0000"/>
              </a:buClr>
              <a:buFont typeface="Wingdings" pitchFamily="2" charset="2"/>
              <a:buChar char="ü"/>
            </a:pPr>
            <a:r>
              <a:rPr lang="en-GB" sz="2800" dirty="0"/>
              <a:t>e) the national procedural rules despite the principle of autonomy in this matter, since the principle of freedom of configuration would be limited by the principle of equivalence and the principle of effectiveness, as we will explain below in </a:t>
            </a:r>
            <a:r>
              <a:rPr lang="en-GB" sz="2800" i="1" dirty="0" err="1"/>
              <a:t>Banco</a:t>
            </a:r>
            <a:r>
              <a:rPr lang="en-GB" sz="2800" i="1" dirty="0"/>
              <a:t> </a:t>
            </a:r>
            <a:r>
              <a:rPr lang="en-GB" sz="2800" i="1" dirty="0" err="1"/>
              <a:t>Español</a:t>
            </a:r>
            <a:r>
              <a:rPr lang="en-GB" sz="2800" i="1" dirty="0"/>
              <a:t> de </a:t>
            </a:r>
            <a:r>
              <a:rPr lang="en-GB" sz="2800" i="1" dirty="0" err="1"/>
              <a:t>Crédito</a:t>
            </a:r>
            <a:r>
              <a:rPr lang="en-GB" sz="2800" dirty="0"/>
              <a:t> in 2012 (</a:t>
            </a:r>
            <a:r>
              <a:rPr lang="en-GB" sz="2800" dirty="0" err="1"/>
              <a:t>Banco</a:t>
            </a:r>
            <a:r>
              <a:rPr lang="en-GB" sz="2800" dirty="0"/>
              <a:t> </a:t>
            </a:r>
            <a:r>
              <a:rPr lang="en-GB" sz="2800" dirty="0" err="1"/>
              <a:t>Español</a:t>
            </a:r>
            <a:r>
              <a:rPr lang="en-GB" sz="2800" dirty="0"/>
              <a:t> de </a:t>
            </a:r>
            <a:r>
              <a:rPr lang="en-GB" sz="2800" dirty="0" err="1"/>
              <a:t>Crédito</a:t>
            </a:r>
            <a:r>
              <a:rPr lang="en-GB" sz="2800" dirty="0"/>
              <a:t>, C-618/10), and finally </a:t>
            </a:r>
            <a:r>
              <a:rPr lang="en-GB" sz="2800" i="1" dirty="0"/>
              <a:t>Aziz </a:t>
            </a:r>
            <a:r>
              <a:rPr lang="en-GB" sz="2800" dirty="0"/>
              <a:t>in 2013 (Aziz v. </a:t>
            </a:r>
            <a:r>
              <a:rPr lang="en-GB" sz="2800" dirty="0" err="1"/>
              <a:t>Catalunyacaixa</a:t>
            </a:r>
            <a:r>
              <a:rPr lang="en-GB" sz="2800" dirty="0"/>
              <a:t>, C-415/11)  and  </a:t>
            </a:r>
            <a:r>
              <a:rPr lang="en-GB" sz="2800" i="1" dirty="0" err="1"/>
              <a:t>Sánchez</a:t>
            </a:r>
            <a:r>
              <a:rPr lang="en-GB" sz="2800" i="1" dirty="0"/>
              <a:t> </a:t>
            </a:r>
            <a:r>
              <a:rPr lang="en-GB" sz="2800" i="1" dirty="0" err="1"/>
              <a:t>Morcillo</a:t>
            </a:r>
            <a:r>
              <a:rPr lang="en-GB" sz="2800" dirty="0"/>
              <a:t> in 2014 (Juan </a:t>
            </a:r>
            <a:r>
              <a:rPr lang="en-GB" sz="2800" dirty="0" err="1"/>
              <a:t>Calros</a:t>
            </a:r>
            <a:r>
              <a:rPr lang="en-GB" sz="2800" dirty="0"/>
              <a:t> </a:t>
            </a:r>
            <a:r>
              <a:rPr lang="en-GB" sz="2800" dirty="0" err="1"/>
              <a:t>Sánchez</a:t>
            </a:r>
            <a:r>
              <a:rPr lang="en-GB" sz="2800" dirty="0"/>
              <a:t> </a:t>
            </a:r>
            <a:r>
              <a:rPr lang="en-GB" sz="2800" dirty="0" err="1"/>
              <a:t>Morcillo</a:t>
            </a:r>
            <a:r>
              <a:rPr lang="en-GB" sz="2800" dirty="0"/>
              <a:t> y </a:t>
            </a:r>
            <a:r>
              <a:rPr lang="en-GB" sz="2800" dirty="0" err="1"/>
              <a:t>María</a:t>
            </a:r>
            <a:r>
              <a:rPr lang="en-GB" sz="2800" dirty="0"/>
              <a:t> del Carmen </a:t>
            </a:r>
            <a:r>
              <a:rPr lang="en-GB" sz="2800" dirty="0" err="1"/>
              <a:t>Abril</a:t>
            </a:r>
            <a:r>
              <a:rPr lang="en-GB" sz="2800" dirty="0"/>
              <a:t> </a:t>
            </a:r>
            <a:r>
              <a:rPr lang="en-GB" sz="2800" dirty="0" err="1"/>
              <a:t>García</a:t>
            </a:r>
            <a:r>
              <a:rPr lang="en-GB" sz="2800" dirty="0"/>
              <a:t> v. </a:t>
            </a:r>
            <a:r>
              <a:rPr lang="en-GB" sz="2800" dirty="0" err="1"/>
              <a:t>Banco</a:t>
            </a:r>
            <a:r>
              <a:rPr lang="en-GB" sz="2800" dirty="0"/>
              <a:t> Bilbao </a:t>
            </a:r>
            <a:r>
              <a:rPr lang="en-GB" sz="2800" dirty="0" err="1"/>
              <a:t>Vizcaya</a:t>
            </a:r>
            <a:r>
              <a:rPr lang="en-GB" sz="2800" dirty="0"/>
              <a:t> </a:t>
            </a:r>
            <a:r>
              <a:rPr lang="en-GB" sz="2800" dirty="0" err="1"/>
              <a:t>Argentaria</a:t>
            </a:r>
            <a:r>
              <a:rPr lang="en-GB" sz="2800" dirty="0"/>
              <a:t> S.A., C-169/14).</a:t>
            </a:r>
            <a:endParaRPr lang="es-ES" sz="2800" dirty="0"/>
          </a:p>
          <a:p>
            <a:pPr lvl="2" algn="just">
              <a:lnSpc>
                <a:spcPct val="80000"/>
              </a:lnSpc>
              <a:buClr>
                <a:srgbClr val="FF0000"/>
              </a:buClr>
              <a:buFont typeface="Wingdings" pitchFamily="2" charset="2"/>
              <a:buChar char="ü"/>
            </a:pPr>
            <a:endParaRPr lang="en-GB" sz="2800" dirty="0" smtClean="0"/>
          </a:p>
          <a:p>
            <a:pPr lvl="2" algn="just">
              <a:lnSpc>
                <a:spcPct val="80000"/>
              </a:lnSpc>
              <a:buClr>
                <a:srgbClr val="FF0000"/>
              </a:buClr>
            </a:pPr>
            <a:endParaRPr lang="en-GB" sz="2800" dirty="0" smtClean="0"/>
          </a:p>
          <a:p>
            <a:pPr marL="365125" marR="0" lvl="0" indent="-255588" algn="just" defTabSz="914400" rtl="0" eaLnBrk="0" fontAlgn="base" latinLnBrk="0" hangingPunct="0">
              <a:lnSpc>
                <a:spcPct val="100000"/>
              </a:lnSpc>
              <a:spcBef>
                <a:spcPts val="400"/>
              </a:spcBef>
              <a:spcAft>
                <a:spcPct val="0"/>
              </a:spcAft>
              <a:buClr>
                <a:schemeClr val="accent1"/>
              </a:buClr>
              <a:buSzPct val="68000"/>
              <a:buFont typeface="Wingdings 3" pitchFamily="18" charset="2"/>
              <a:buChar char=""/>
              <a:tabLst/>
              <a:defRPr/>
            </a:pPr>
            <a:endParaRPr kumimoji="0" lang="en-GB" sz="2500" b="0" i="0" u="none" strike="noStrike" kern="1200" cap="none" spc="0" normalizeH="0" baseline="0" noProof="0" dirty="0" smtClean="0">
              <a:ln>
                <a:noFill/>
              </a:ln>
              <a:solidFill>
                <a:schemeClr val="tx1"/>
              </a:solidFill>
              <a:effectLst/>
              <a:uLnTx/>
              <a:uFillTx/>
              <a:latin typeface="+mn-lt"/>
              <a:ea typeface="+mn-ea"/>
              <a:cs typeface="+mn-cs"/>
            </a:endParaRPr>
          </a:p>
          <a:p>
            <a:pPr marL="365125" marR="0" lvl="0" indent="-255588" algn="just" defTabSz="914400" rtl="0" eaLnBrk="0" fontAlgn="base" latinLnBrk="0" hangingPunct="0">
              <a:lnSpc>
                <a:spcPct val="100000"/>
              </a:lnSpc>
              <a:spcBef>
                <a:spcPts val="400"/>
              </a:spcBef>
              <a:spcAft>
                <a:spcPct val="0"/>
              </a:spcAft>
              <a:buClr>
                <a:schemeClr val="accent1"/>
              </a:buClr>
              <a:buSzPct val="68000"/>
              <a:buFont typeface="Wingdings" pitchFamily="2" charset="2"/>
              <a:buChar char="Ø"/>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 </a:t>
            </a:r>
            <a:endParaRPr kumimoji="0" lang="es-ES"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scene3d>
              <a:camera prst="orthographicFront"/>
              <a:lightRig rig="soft" dir="t"/>
            </a:scene3d>
            <a:sp3d prstMaterial="softEdge">
              <a:bevelT w="25400" h="25400"/>
            </a:sp3d>
          </a:bodyPr>
          <a:lstStyle/>
          <a:p>
            <a:pPr eaLnBrk="1" fontAlgn="auto" hangingPunct="1">
              <a:spcAft>
                <a:spcPts val="0"/>
              </a:spcAft>
              <a:defRPr/>
            </a:pPr>
            <a:r>
              <a:rPr lang="es-ES" dirty="0" smtClean="0">
                <a:solidFill>
                  <a:schemeClr val="tx1"/>
                </a:solidFill>
              </a:rPr>
              <a:t/>
            </a:r>
            <a:br>
              <a:rPr lang="es-ES" dirty="0" smtClean="0">
                <a:solidFill>
                  <a:schemeClr val="tx1"/>
                </a:solidFill>
              </a:rPr>
            </a:br>
            <a:endParaRPr lang="es-ES_tradnl" dirty="0" smtClean="0">
              <a:solidFill>
                <a:schemeClr val="tx1"/>
              </a:solidFill>
            </a:endParaRPr>
          </a:p>
        </p:txBody>
      </p:sp>
      <p:sp>
        <p:nvSpPr>
          <p:cNvPr id="18435" name="Rectangle 5"/>
          <p:cNvSpPr>
            <a:spLocks noGrp="1" noChangeArrowheads="1"/>
          </p:cNvSpPr>
          <p:nvPr>
            <p:ph type="subTitle" idx="1"/>
          </p:nvPr>
        </p:nvSpPr>
        <p:spPr>
          <a:xfrm>
            <a:off x="684213" y="2349500"/>
            <a:ext cx="7772400" cy="2735263"/>
          </a:xfrm>
        </p:spPr>
        <p:txBody>
          <a:bodyPr/>
          <a:lstStyle/>
          <a:p>
            <a:pPr marR="0" algn="ctr" eaLnBrk="1" hangingPunct="1"/>
            <a:r>
              <a:rPr lang="es-ES" sz="4000" b="1" dirty="0" smtClean="0">
                <a:solidFill>
                  <a:schemeClr val="tx1"/>
                </a:solidFill>
                <a:latin typeface="Lucida Sans Unicode" pitchFamily="34" charset="0"/>
                <a:cs typeface="Arial" charset="0"/>
              </a:rPr>
              <a:t>4.</a:t>
            </a:r>
            <a:r>
              <a:rPr lang="en-US" sz="4000" b="1" dirty="0" smtClean="0">
                <a:solidFill>
                  <a:schemeClr val="tx1"/>
                </a:solidFill>
                <a:latin typeface="Lucida Sans Unicode" pitchFamily="34" charset="0"/>
                <a:cs typeface="Arial" charset="0"/>
              </a:rPr>
              <a:t> Procedural Autonomy of National Law in relation to Consumer Protection Status.</a:t>
            </a:r>
          </a:p>
          <a:p>
            <a:pPr marR="0" algn="ctr" eaLnBrk="1" hangingPunct="1"/>
            <a:endParaRPr lang="en-GB" sz="4000" b="1" dirty="0" smtClean="0">
              <a:solidFill>
                <a:schemeClr val="tx1"/>
              </a:solidFill>
              <a:latin typeface="Lucida Sans Unicode" pitchFamily="34" charset="0"/>
              <a:cs typeface="Arial" charset="0"/>
            </a:endParaRPr>
          </a:p>
          <a:p>
            <a:pPr marR="0" eaLnBrk="1" hangingPunct="1"/>
            <a:r>
              <a:rPr lang="es-ES" sz="4400" dirty="0" smtClean="0">
                <a:solidFill>
                  <a:schemeClr val="tx1"/>
                </a:solidFill>
              </a:rPr>
              <a:t> </a:t>
            </a:r>
            <a:endParaRPr lang="es-ES" sz="4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bwMode="auto">
          <a:xfrm>
            <a:off x="0" y="0"/>
            <a:ext cx="9144000" cy="63813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indent="-255588" algn="just" eaLnBrk="0" hangingPunct="0">
              <a:spcBef>
                <a:spcPts val="400"/>
              </a:spcBef>
              <a:buClr>
                <a:schemeClr val="accent1"/>
              </a:buClr>
              <a:buSzPct val="68000"/>
              <a:buFont typeface="Wingdings 3" pitchFamily="18" charset="2"/>
              <a:buChar char=""/>
            </a:pPr>
            <a:r>
              <a:rPr lang="en-GB" sz="2800" dirty="0" smtClean="0"/>
              <a:t>As we know the EU Consumer legislation is based…</a:t>
            </a:r>
          </a:p>
          <a:p>
            <a:pPr lvl="2" algn="just">
              <a:lnSpc>
                <a:spcPct val="80000"/>
              </a:lnSpc>
              <a:buClr>
                <a:srgbClr val="FF0000"/>
              </a:buClr>
              <a:buFont typeface="Wingdings" pitchFamily="2" charset="2"/>
              <a:buChar char="ü"/>
            </a:pPr>
            <a:r>
              <a:rPr lang="en-GB" sz="2800" dirty="0" smtClean="0"/>
              <a:t>Article 169 of the Treaty on the Functioning of the European Union: “</a:t>
            </a:r>
            <a:r>
              <a:rPr lang="en-US" dirty="0" smtClean="0"/>
              <a:t>1</a:t>
            </a:r>
            <a:r>
              <a:rPr lang="en-US" dirty="0"/>
              <a:t>. In order to promote the interests of consumers and to ensure a high level of consumer protection, </a:t>
            </a:r>
            <a:r>
              <a:rPr lang="en-US" b="1" dirty="0"/>
              <a:t>the Union shall contribute to protecting the health, safety and economic interests of consumers, as well as to promoting their right to information, education and to </a:t>
            </a:r>
            <a:r>
              <a:rPr lang="en-US" b="1" dirty="0" err="1"/>
              <a:t>organise</a:t>
            </a:r>
            <a:r>
              <a:rPr lang="en-US" b="1" dirty="0"/>
              <a:t> themselves in order to safeguard their </a:t>
            </a:r>
            <a:r>
              <a:rPr lang="en-US" b="1" dirty="0" smtClean="0"/>
              <a:t>interests.</a:t>
            </a:r>
            <a:r>
              <a:rPr lang="en-US" dirty="0" smtClean="0"/>
              <a:t>2</a:t>
            </a:r>
            <a:r>
              <a:rPr lang="en-US" dirty="0"/>
              <a:t>. T</a:t>
            </a:r>
            <a:r>
              <a:rPr lang="en-US" b="1" dirty="0"/>
              <a:t>he Union shall contribute to the attainment of the objectives</a:t>
            </a:r>
            <a:r>
              <a:rPr lang="en-US" dirty="0"/>
              <a:t> referred to in paragraph 1 through</a:t>
            </a:r>
            <a:r>
              <a:rPr lang="en-US" dirty="0" smtClean="0"/>
              <a:t>: (</a:t>
            </a:r>
            <a:r>
              <a:rPr lang="en-US" dirty="0"/>
              <a:t>a) measures adopted pursuant to Article 114 in the context of the completion of the internal market</a:t>
            </a:r>
            <a:r>
              <a:rPr lang="en-US" dirty="0" smtClean="0"/>
              <a:t>; (</a:t>
            </a:r>
            <a:r>
              <a:rPr lang="en-US" dirty="0"/>
              <a:t>b) measures which support, supplement and monitor the policy pursued by the Member </a:t>
            </a:r>
            <a:r>
              <a:rPr lang="en-US" dirty="0" smtClean="0"/>
              <a:t>States.3</a:t>
            </a:r>
            <a:r>
              <a:rPr lang="en-US" dirty="0"/>
              <a:t>. The European Parliament and the Council, acting in accordance with the ordinary legislative procedure and after consulting the Economic and Social Committee, shall adopt the measures referred to in paragraph 2(b</a:t>
            </a:r>
            <a:r>
              <a:rPr lang="en-US" dirty="0" smtClean="0"/>
              <a:t>).4</a:t>
            </a:r>
            <a:r>
              <a:rPr lang="en-US" dirty="0"/>
              <a:t>. </a:t>
            </a:r>
            <a:r>
              <a:rPr lang="en-US" b="1" dirty="0"/>
              <a:t>Measures adopted </a:t>
            </a:r>
            <a:r>
              <a:rPr lang="en-US" dirty="0"/>
              <a:t>pursuant to paragraph 3 </a:t>
            </a:r>
            <a:r>
              <a:rPr lang="en-US" b="1" dirty="0"/>
              <a:t>shall not prevent any Member State from maintaining or introducing more stringent protective measures</a:t>
            </a:r>
            <a:r>
              <a:rPr lang="en-US" dirty="0"/>
              <a:t>. Such measures must be compatible with the Treaties. The Commission shall be notified of them.</a:t>
            </a:r>
          </a:p>
          <a:p>
            <a:pPr lvl="2" algn="just">
              <a:lnSpc>
                <a:spcPct val="80000"/>
              </a:lnSpc>
              <a:buClr>
                <a:srgbClr val="FF0000"/>
              </a:buClr>
            </a:pPr>
            <a:endParaRPr lang="en-GB" sz="2800" dirty="0" smtClean="0"/>
          </a:p>
          <a:p>
            <a:pPr lvl="2" algn="just">
              <a:lnSpc>
                <a:spcPct val="80000"/>
              </a:lnSpc>
              <a:buClr>
                <a:srgbClr val="FF0000"/>
              </a:buClr>
              <a:buFont typeface="Wingdings" pitchFamily="2" charset="2"/>
              <a:buChar char="ü"/>
            </a:pPr>
            <a:r>
              <a:rPr lang="en-GB" sz="2800" dirty="0" smtClean="0"/>
              <a:t>Article </a:t>
            </a:r>
            <a:r>
              <a:rPr lang="en-GB" sz="2800" dirty="0"/>
              <a:t>38 of the EU Charter of Fundamental </a:t>
            </a:r>
            <a:r>
              <a:rPr lang="en-GB" sz="2800" dirty="0" smtClean="0"/>
              <a:t>Rights: </a:t>
            </a:r>
            <a:r>
              <a:rPr lang="en-GB" sz="2400" dirty="0" smtClean="0"/>
              <a:t>“Union </a:t>
            </a:r>
            <a:r>
              <a:rPr lang="en-GB" sz="2400" dirty="0"/>
              <a:t>policies shall ensure a high level of consumer </a:t>
            </a:r>
            <a:r>
              <a:rPr lang="en-GB" sz="2400" dirty="0" smtClean="0"/>
              <a:t>protection”</a:t>
            </a:r>
            <a:endParaRPr lang="es-ES" sz="2400" dirty="0"/>
          </a:p>
          <a:p>
            <a:pPr lvl="2" algn="just">
              <a:lnSpc>
                <a:spcPct val="80000"/>
              </a:lnSpc>
              <a:buClr>
                <a:srgbClr val="FF0000"/>
              </a:buClr>
            </a:pPr>
            <a:endParaRPr lang="en-GB" sz="2800" dirty="0" smtClean="0"/>
          </a:p>
          <a:p>
            <a:pPr marL="365125" marR="0" lvl="0" indent="-255588" algn="just" defTabSz="914400" rtl="0" eaLnBrk="0" fontAlgn="base" latinLnBrk="0" hangingPunct="0">
              <a:lnSpc>
                <a:spcPct val="100000"/>
              </a:lnSpc>
              <a:spcBef>
                <a:spcPts val="400"/>
              </a:spcBef>
              <a:spcAft>
                <a:spcPct val="0"/>
              </a:spcAft>
              <a:buClr>
                <a:schemeClr val="accent1"/>
              </a:buClr>
              <a:buSzPct val="68000"/>
              <a:buFont typeface="Wingdings 3" pitchFamily="18" charset="2"/>
              <a:buChar char=""/>
              <a:tabLst/>
              <a:defRPr/>
            </a:pPr>
            <a:endParaRPr kumimoji="0" lang="en-GB" sz="2500" b="0" i="0" u="none" strike="noStrike" kern="1200" cap="none" spc="0" normalizeH="0" baseline="0" noProof="0" dirty="0" smtClean="0">
              <a:ln>
                <a:noFill/>
              </a:ln>
              <a:solidFill>
                <a:schemeClr val="tx1"/>
              </a:solidFill>
              <a:effectLst/>
              <a:uLnTx/>
              <a:uFillTx/>
              <a:latin typeface="+mn-lt"/>
              <a:ea typeface="+mn-ea"/>
              <a:cs typeface="+mn-cs"/>
            </a:endParaRPr>
          </a:p>
          <a:p>
            <a:pPr marL="365125" marR="0" lvl="0" indent="-255588" algn="just" defTabSz="914400" rtl="0" eaLnBrk="0" fontAlgn="base" latinLnBrk="0" hangingPunct="0">
              <a:lnSpc>
                <a:spcPct val="100000"/>
              </a:lnSpc>
              <a:spcBef>
                <a:spcPts val="400"/>
              </a:spcBef>
              <a:spcAft>
                <a:spcPct val="0"/>
              </a:spcAft>
              <a:buClr>
                <a:schemeClr val="accent1"/>
              </a:buClr>
              <a:buSzPct val="68000"/>
              <a:buFont typeface="Wingdings" pitchFamily="2" charset="2"/>
              <a:buChar char="Ø"/>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 </a:t>
            </a:r>
            <a:endParaRPr kumimoji="0" lang="es-ES"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bwMode="auto">
          <a:xfrm>
            <a:off x="0" y="0"/>
            <a:ext cx="9144000" cy="63813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indent="-255588" algn="just" eaLnBrk="0" hangingPunct="0">
              <a:spcBef>
                <a:spcPts val="400"/>
              </a:spcBef>
              <a:buClr>
                <a:schemeClr val="accent1"/>
              </a:buClr>
              <a:buSzPct val="68000"/>
              <a:buFont typeface="Wingdings 3" pitchFamily="18" charset="2"/>
              <a:buChar char=""/>
            </a:pPr>
            <a:r>
              <a:rPr lang="en-GB" sz="2800" dirty="0" smtClean="0"/>
              <a:t>As we know the EU Consumer legislation is based…</a:t>
            </a:r>
          </a:p>
          <a:p>
            <a:pPr lvl="2" algn="just">
              <a:lnSpc>
                <a:spcPct val="80000"/>
              </a:lnSpc>
              <a:buClr>
                <a:srgbClr val="FF0000"/>
              </a:buClr>
              <a:buFont typeface="Wingdings" pitchFamily="2" charset="2"/>
              <a:buChar char="ü"/>
            </a:pPr>
            <a:endParaRPr lang="en-US" dirty="0" smtClean="0"/>
          </a:p>
          <a:p>
            <a:pPr lvl="2" algn="just">
              <a:lnSpc>
                <a:spcPct val="80000"/>
              </a:lnSpc>
              <a:buClr>
                <a:srgbClr val="FF0000"/>
              </a:buClr>
              <a:buFont typeface="Wingdings" pitchFamily="2" charset="2"/>
              <a:buChar char="ü"/>
            </a:pPr>
            <a:r>
              <a:rPr lang="en-US" sz="2400" b="1" u="sng" dirty="0" smtClean="0"/>
              <a:t>The Directive on Consumer Protection Rights (2011/83/EC)</a:t>
            </a:r>
            <a:r>
              <a:rPr lang="en-US" sz="2400" dirty="0" smtClean="0"/>
              <a:t> replaces, </a:t>
            </a:r>
            <a:r>
              <a:rPr lang="en-US" sz="2400" b="1" dirty="0" smtClean="0"/>
              <a:t>as of 13 June 2014</a:t>
            </a:r>
            <a:r>
              <a:rPr lang="en-US" sz="2400" dirty="0" smtClean="0"/>
              <a:t>, the Directive 97/7/EC on the protection of consumers in respect of distance contracts and Directive 85/577/EEC to protect consumer in respect of contracts negotiated away from business premises. </a:t>
            </a:r>
          </a:p>
          <a:p>
            <a:pPr lvl="2" algn="just">
              <a:lnSpc>
                <a:spcPct val="80000"/>
              </a:lnSpc>
              <a:buClr>
                <a:srgbClr val="FF0000"/>
              </a:buClr>
              <a:buFont typeface="Wingdings" pitchFamily="2" charset="2"/>
              <a:buChar char="ü"/>
            </a:pPr>
            <a:r>
              <a:rPr lang="en-US" sz="2400" b="1" u="sng" dirty="0" smtClean="0"/>
              <a:t>Directive 1999/44/EC </a:t>
            </a:r>
            <a:r>
              <a:rPr lang="en-US" sz="2400" dirty="0" smtClean="0"/>
              <a:t>on certain aspects of the sale of consumer goods and associated guarantees as well as </a:t>
            </a:r>
            <a:r>
              <a:rPr lang="en-US" sz="2400" b="1" u="sng" dirty="0" smtClean="0"/>
              <a:t>Directive 93/13/EEC</a:t>
            </a:r>
            <a:r>
              <a:rPr lang="en-US" sz="2400" dirty="0" smtClean="0"/>
              <a:t> on unfair terms in consumer contracts, which remain in force.</a:t>
            </a:r>
            <a:endParaRPr lang="es-ES" sz="2400" dirty="0" smtClean="0"/>
          </a:p>
          <a:p>
            <a:pPr lvl="2" algn="just">
              <a:lnSpc>
                <a:spcPct val="80000"/>
              </a:lnSpc>
              <a:buClr>
                <a:srgbClr val="FF0000"/>
              </a:buClr>
            </a:pPr>
            <a:endParaRPr lang="en-GB" sz="2800" dirty="0" smtClean="0"/>
          </a:p>
          <a:p>
            <a:pPr marL="365125" indent="-255588" algn="just" eaLnBrk="0" hangingPunct="0">
              <a:spcBef>
                <a:spcPts val="400"/>
              </a:spcBef>
              <a:buClr>
                <a:schemeClr val="accent1"/>
              </a:buClr>
              <a:buSzPct val="68000"/>
              <a:buFont typeface="Wingdings 3" pitchFamily="18" charset="2"/>
              <a:buChar char=""/>
            </a:pPr>
            <a:r>
              <a:rPr lang="en-GB" sz="2400" dirty="0" smtClean="0"/>
              <a:t>Nevertheless, there is no in the EU consumer legislation a regulation of the consumer procedural rights, or better say </a:t>
            </a:r>
            <a:r>
              <a:rPr lang="en-GB" sz="2400" b="1" dirty="0" smtClean="0"/>
              <a:t>there is no a EU Consumer Procedural law.  </a:t>
            </a:r>
          </a:p>
          <a:p>
            <a:pPr lvl="2" algn="just">
              <a:lnSpc>
                <a:spcPct val="80000"/>
              </a:lnSpc>
              <a:buClr>
                <a:srgbClr val="FF0000"/>
              </a:buClr>
              <a:buFont typeface="Wingdings" pitchFamily="2" charset="2"/>
              <a:buChar char="ü"/>
            </a:pPr>
            <a:r>
              <a:rPr lang="en-US" sz="2400" dirty="0" smtClean="0"/>
              <a:t>Therefore, there is </a:t>
            </a:r>
            <a:r>
              <a:rPr lang="en-US" sz="2400" b="1" dirty="0" smtClean="0"/>
              <a:t>procedural autonomy of EU Member States regarding the regulation of Consumer procedural law. </a:t>
            </a:r>
            <a:endParaRPr kumimoji="0" lang="en-GB" sz="2500" b="1" i="0" strike="noStrike" kern="1200" cap="none" spc="0" normalizeH="0" baseline="0" noProof="0" dirty="0" smtClean="0">
              <a:ln>
                <a:noFill/>
              </a:ln>
              <a:solidFill>
                <a:schemeClr val="tx1"/>
              </a:solidFill>
              <a:effectLst/>
              <a:uLnTx/>
              <a:uFillTx/>
              <a:latin typeface="+mn-lt"/>
              <a:ea typeface="+mn-ea"/>
              <a:cs typeface="+mn-cs"/>
            </a:endParaRPr>
          </a:p>
          <a:p>
            <a:pPr marL="365125" marR="0" lvl="0" indent="-255588" algn="just" defTabSz="914400" rtl="0" eaLnBrk="0" fontAlgn="base" latinLnBrk="0" hangingPunct="0">
              <a:lnSpc>
                <a:spcPct val="100000"/>
              </a:lnSpc>
              <a:spcBef>
                <a:spcPts val="400"/>
              </a:spcBef>
              <a:spcAft>
                <a:spcPct val="0"/>
              </a:spcAft>
              <a:buClr>
                <a:schemeClr val="accent1"/>
              </a:buClr>
              <a:buSzPct val="68000"/>
              <a:tabLst/>
              <a:defRPr/>
            </a:pPr>
            <a:endParaRPr kumimoji="0" lang="es-ES"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bwMode="auto">
          <a:xfrm>
            <a:off x="0" y="0"/>
            <a:ext cx="9144000" cy="63813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indent="-255588" algn="just" eaLnBrk="0" hangingPunct="0">
              <a:spcBef>
                <a:spcPts val="400"/>
              </a:spcBef>
              <a:buClr>
                <a:schemeClr val="accent1"/>
              </a:buClr>
              <a:buSzPct val="68000"/>
              <a:buFont typeface="Wingdings 3" pitchFamily="18" charset="2"/>
              <a:buChar char=""/>
            </a:pPr>
            <a:r>
              <a:rPr lang="en-GB" sz="2800" dirty="0" smtClean="0"/>
              <a:t>In this sense, in the </a:t>
            </a:r>
            <a:r>
              <a:rPr lang="en-GB" sz="2800" dirty="0"/>
              <a:t>absence of EU legislation, EU Member States are free to regulate the procedure for the implementation of EU </a:t>
            </a:r>
            <a:r>
              <a:rPr lang="en-GB" sz="2800" dirty="0" smtClean="0"/>
              <a:t>law (Consumer Protection law in this case), </a:t>
            </a:r>
            <a:r>
              <a:rPr lang="en-GB" sz="2800" dirty="0"/>
              <a:t>according to each domestic legal system</a:t>
            </a:r>
            <a:r>
              <a:rPr lang="en-GB" sz="2800" dirty="0" smtClean="0"/>
              <a:t>.</a:t>
            </a:r>
          </a:p>
          <a:p>
            <a:pPr marL="365125" indent="-255588" algn="just" eaLnBrk="0" hangingPunct="0">
              <a:spcBef>
                <a:spcPts val="400"/>
              </a:spcBef>
              <a:buClr>
                <a:schemeClr val="accent1"/>
              </a:buClr>
              <a:buSzPct val="68000"/>
            </a:pPr>
            <a:endParaRPr lang="en-GB" sz="2800" dirty="0" smtClean="0"/>
          </a:p>
          <a:p>
            <a:pPr marL="365125" indent="-255588" algn="just" eaLnBrk="0" hangingPunct="0">
              <a:spcBef>
                <a:spcPts val="400"/>
              </a:spcBef>
              <a:buClr>
                <a:schemeClr val="accent1"/>
              </a:buClr>
              <a:buSzPct val="68000"/>
              <a:buFont typeface="Wingdings 3" pitchFamily="18" charset="2"/>
              <a:buChar char=""/>
            </a:pPr>
            <a:r>
              <a:rPr lang="en-GB" sz="2800" dirty="0"/>
              <a:t>Nevertheless, according to  the principle of cooperation laid down in art. 4 of the Treaty on European Union (EUT),  </a:t>
            </a:r>
            <a:r>
              <a:rPr lang="en-GB" sz="2800" b="1" dirty="0"/>
              <a:t>Member States shall take the necessary </a:t>
            </a:r>
            <a:r>
              <a:rPr lang="en-GB" sz="2800" b="1" dirty="0" smtClean="0"/>
              <a:t>measures to ensure fulfilment of the obligations under the Treaty, and in particular,  national courts shall provide appropriate judicial </a:t>
            </a:r>
            <a:r>
              <a:rPr lang="en-GB" sz="2800" b="1" dirty="0"/>
              <a:t>protection of rights which </a:t>
            </a:r>
            <a:r>
              <a:rPr lang="en-GB" sz="2800" b="1" dirty="0" smtClean="0"/>
              <a:t>EU </a:t>
            </a:r>
            <a:r>
              <a:rPr lang="en-GB" sz="2800" b="1" dirty="0"/>
              <a:t>law confers on individuals. </a:t>
            </a:r>
            <a:endParaRPr lang="es-ES" sz="2800" b="1" dirty="0"/>
          </a:p>
          <a:p>
            <a:pPr marL="365125" indent="-255588" algn="just" eaLnBrk="0" hangingPunct="0">
              <a:spcBef>
                <a:spcPts val="400"/>
              </a:spcBef>
              <a:buClr>
                <a:schemeClr val="accent1"/>
              </a:buClr>
              <a:buSzPct val="68000"/>
              <a:buFont typeface="Wingdings 3" pitchFamily="18" charset="2"/>
              <a:buChar char=""/>
            </a:pPr>
            <a:endParaRPr lang="es-ES" sz="2800" dirty="0"/>
          </a:p>
          <a:p>
            <a:pPr lvl="2" algn="just">
              <a:lnSpc>
                <a:spcPct val="80000"/>
              </a:lnSpc>
              <a:buClr>
                <a:srgbClr val="FF0000"/>
              </a:buClr>
            </a:pPr>
            <a:endParaRPr lang="en-GB" sz="28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bwMode="auto">
          <a:xfrm>
            <a:off x="0" y="0"/>
            <a:ext cx="9144000" cy="63813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indent="-255588" algn="just" eaLnBrk="0" hangingPunct="0">
              <a:spcBef>
                <a:spcPts val="400"/>
              </a:spcBef>
              <a:buClr>
                <a:schemeClr val="accent1"/>
              </a:buClr>
              <a:buSzPct val="68000"/>
              <a:buFont typeface="Wingdings 3" pitchFamily="18" charset="2"/>
              <a:buChar char=""/>
            </a:pPr>
            <a:r>
              <a:rPr lang="en-GB" sz="2800" dirty="0" smtClean="0"/>
              <a:t>We </a:t>
            </a:r>
            <a:r>
              <a:rPr lang="en-GB" sz="2800" dirty="0"/>
              <a:t>can say that the principle of procedural autonomy implies that the EU Member States are free to configure the appropriate procedural rules to guarantee EU law, and particularly rights recognized in EU legislation</a:t>
            </a:r>
            <a:r>
              <a:rPr lang="en-GB" sz="2800" dirty="0" smtClean="0"/>
              <a:t>, in this case Consumer Protection law and Consumer Protection guarantees and rights, because </a:t>
            </a:r>
            <a:r>
              <a:rPr lang="en-GB" sz="2800" dirty="0"/>
              <a:t>national judges are the EU ordinary judges and courts. </a:t>
            </a:r>
            <a:endParaRPr lang="es-ES" sz="2800" dirty="0" smtClean="0"/>
          </a:p>
          <a:p>
            <a:pPr lvl="2" algn="just">
              <a:lnSpc>
                <a:spcPct val="80000"/>
              </a:lnSpc>
              <a:buClr>
                <a:srgbClr val="FF0000"/>
              </a:buClr>
              <a:buFont typeface="Wingdings" pitchFamily="2" charset="2"/>
              <a:buChar char="ü"/>
            </a:pPr>
            <a:r>
              <a:rPr lang="en-GB" sz="2400" dirty="0" smtClean="0"/>
              <a:t>In 2007, ECJ pointed out in </a:t>
            </a:r>
            <a:r>
              <a:rPr lang="en-GB" sz="2400" i="1" dirty="0" err="1" smtClean="0"/>
              <a:t>Unibet</a:t>
            </a:r>
            <a:r>
              <a:rPr lang="en-GB" sz="2400" dirty="0" smtClean="0"/>
              <a:t> case (</a:t>
            </a:r>
            <a:r>
              <a:rPr lang="en-GB" sz="2400" dirty="0" err="1" smtClean="0"/>
              <a:t>Unibet</a:t>
            </a:r>
            <a:r>
              <a:rPr lang="en-GB" sz="2400" dirty="0" smtClean="0"/>
              <a:t> (London) Ltd and </a:t>
            </a:r>
            <a:r>
              <a:rPr lang="en-GB" sz="2400" dirty="0" err="1" smtClean="0"/>
              <a:t>Unibet</a:t>
            </a:r>
            <a:r>
              <a:rPr lang="en-GB" sz="2400" dirty="0" smtClean="0"/>
              <a:t> (International) Ltd v </a:t>
            </a:r>
            <a:r>
              <a:rPr lang="en-GB" sz="2400" dirty="0" err="1" smtClean="0"/>
              <a:t>Justitiekanslern</a:t>
            </a:r>
            <a:r>
              <a:rPr lang="en-GB" sz="2400" dirty="0" smtClean="0"/>
              <a:t>, C-432/05) that in the Treaty there is no a regulation of a national procedural remedy for the preservation of EU law other than those laid down in national law. However, EU law requires the national configuration of procedural rules which allow procedures and mechanism to ensure the respect for the rights deriving from EU law.</a:t>
            </a:r>
            <a:endParaRPr lang="es-ES" sz="2400" dirty="0" smtClean="0"/>
          </a:p>
          <a:p>
            <a:pPr lvl="2" algn="just">
              <a:lnSpc>
                <a:spcPct val="80000"/>
              </a:lnSpc>
              <a:buClr>
                <a:srgbClr val="FF0000"/>
              </a:buClr>
              <a:buFont typeface="Wingdings" pitchFamily="2" charset="2"/>
              <a:buChar char="ü"/>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0" y="0"/>
            <a:ext cx="8388350" cy="5262979"/>
          </a:xfrm>
          <a:prstGeom prst="rect">
            <a:avLst/>
          </a:prstGeom>
          <a:noFill/>
          <a:ln w="9525">
            <a:noFill/>
            <a:miter lim="800000"/>
            <a:headEnd/>
            <a:tailEnd/>
          </a:ln>
        </p:spPr>
        <p:txBody>
          <a:bodyPr wrap="square">
            <a:spAutoFit/>
          </a:bodyPr>
          <a:lstStyle/>
          <a:p>
            <a:pPr algn="ctr"/>
            <a:r>
              <a:rPr lang="en-US" sz="2400" b="1" dirty="0">
                <a:latin typeface="Lucida Sans Unicode" pitchFamily="34" charset="0"/>
              </a:rPr>
              <a:t>SUMMARY</a:t>
            </a:r>
          </a:p>
          <a:p>
            <a:pPr algn="just">
              <a:buFontTx/>
              <a:buAutoNum type="arabicPeriod"/>
            </a:pPr>
            <a:r>
              <a:rPr lang="es-ES" sz="2400" b="1" dirty="0" err="1" smtClean="0">
                <a:latin typeface="Lucida Sans Unicode" pitchFamily="34" charset="0"/>
              </a:rPr>
              <a:t>Motivation</a:t>
            </a:r>
            <a:endParaRPr lang="es-ES" sz="2400" b="1" dirty="0" smtClean="0">
              <a:latin typeface="Lucida Sans Unicode" pitchFamily="34" charset="0"/>
            </a:endParaRPr>
          </a:p>
          <a:p>
            <a:pPr algn="just"/>
            <a:endParaRPr lang="es-ES" sz="2400" b="1" dirty="0" smtClean="0">
              <a:latin typeface="Lucida Sans Unicode" pitchFamily="34" charset="0"/>
            </a:endParaRPr>
          </a:p>
          <a:p>
            <a:r>
              <a:rPr lang="en-US" sz="2400" b="1" dirty="0" smtClean="0">
                <a:latin typeface="Lucida Sans Unicode" pitchFamily="34" charset="0"/>
              </a:rPr>
              <a:t>2</a:t>
            </a:r>
            <a:r>
              <a:rPr lang="en-US" sz="2400" b="1" dirty="0">
                <a:latin typeface="Lucida Sans Unicode" pitchFamily="34" charset="0"/>
              </a:rPr>
              <a:t>. </a:t>
            </a:r>
            <a:r>
              <a:rPr lang="en-US" sz="2400" b="1" dirty="0" smtClean="0">
                <a:latin typeface="Lucida Sans Unicode" pitchFamily="34" charset="0"/>
              </a:rPr>
              <a:t>Methodology</a:t>
            </a:r>
          </a:p>
          <a:p>
            <a:r>
              <a:rPr lang="en-GB" sz="2400" b="1" dirty="0" smtClean="0">
                <a:latin typeface="Lucida Sans Unicode" pitchFamily="34" charset="0"/>
              </a:rPr>
              <a:t>Multilevel constitutionalism as theoretical perspective and EU law prevalence</a:t>
            </a:r>
          </a:p>
          <a:p>
            <a:pPr marR="0" eaLnBrk="1" hangingPunct="1"/>
            <a:endParaRPr lang="es-ES" sz="2400" b="1" dirty="0">
              <a:latin typeface="Lucida Sans Unicode" pitchFamily="34" charset="0"/>
            </a:endParaRPr>
          </a:p>
          <a:p>
            <a:pPr algn="just"/>
            <a:r>
              <a:rPr lang="en-US" sz="2400" b="1" dirty="0" smtClean="0">
                <a:latin typeface="Lucida Sans Unicode" pitchFamily="34" charset="0"/>
              </a:rPr>
              <a:t>3. </a:t>
            </a:r>
            <a:r>
              <a:rPr lang="en-US" sz="2400" b="1" dirty="0">
                <a:latin typeface="Lucida Sans Unicode" pitchFamily="34" charset="0"/>
              </a:rPr>
              <a:t>Prevalence </a:t>
            </a:r>
            <a:r>
              <a:rPr lang="en-US" sz="2400" b="1" dirty="0" smtClean="0">
                <a:latin typeface="Lucida Sans Unicode" pitchFamily="34" charset="0"/>
              </a:rPr>
              <a:t>of </a:t>
            </a:r>
            <a:r>
              <a:rPr lang="en-US" sz="2400" b="1" dirty="0">
                <a:latin typeface="Lucida Sans Unicode" pitchFamily="34" charset="0"/>
              </a:rPr>
              <a:t>EU law and autonomy of National </a:t>
            </a:r>
            <a:r>
              <a:rPr lang="en-US" sz="2400" b="1" dirty="0" smtClean="0">
                <a:latin typeface="Lucida Sans Unicode" pitchFamily="34" charset="0"/>
              </a:rPr>
              <a:t>Law</a:t>
            </a:r>
          </a:p>
          <a:p>
            <a:pPr algn="just"/>
            <a:endParaRPr lang="en-US" sz="2400" b="1" dirty="0">
              <a:latin typeface="Lucida Sans Unicode" pitchFamily="34" charset="0"/>
            </a:endParaRPr>
          </a:p>
          <a:p>
            <a:pPr algn="just"/>
            <a:r>
              <a:rPr lang="en-US" sz="2400" b="1" dirty="0">
                <a:latin typeface="Lucida Sans Unicode" pitchFamily="34" charset="0"/>
              </a:rPr>
              <a:t>4</a:t>
            </a:r>
            <a:r>
              <a:rPr lang="en-US" sz="2400" b="1" dirty="0" smtClean="0">
                <a:latin typeface="Lucida Sans Unicode" pitchFamily="34" charset="0"/>
              </a:rPr>
              <a:t>. </a:t>
            </a:r>
            <a:r>
              <a:rPr lang="en-US" sz="2400" b="1" dirty="0">
                <a:latin typeface="Lucida Sans Unicode" pitchFamily="34" charset="0"/>
              </a:rPr>
              <a:t>Procedural Autonomy of National Law in relation to Consumer Protection </a:t>
            </a:r>
            <a:r>
              <a:rPr lang="en-US" sz="2400" b="1" dirty="0" smtClean="0">
                <a:latin typeface="Lucida Sans Unicode" pitchFamily="34" charset="0"/>
              </a:rPr>
              <a:t>Status</a:t>
            </a:r>
          </a:p>
          <a:p>
            <a:pPr algn="just"/>
            <a:endParaRPr lang="en-US" sz="2400" b="1" dirty="0" smtClean="0">
              <a:latin typeface="Lucida Sans Unicode" pitchFamily="34" charset="0"/>
            </a:endParaRPr>
          </a:p>
          <a:p>
            <a:pPr algn="just"/>
            <a:r>
              <a:rPr lang="en-US" sz="2400" b="1" dirty="0">
                <a:latin typeface="Lucida Sans Unicode" pitchFamily="34" charset="0"/>
              </a:rPr>
              <a:t>5</a:t>
            </a:r>
            <a:r>
              <a:rPr lang="en-US" sz="2400" b="1" dirty="0" smtClean="0">
                <a:latin typeface="Lucida Sans Unicode" pitchFamily="34" charset="0"/>
              </a:rPr>
              <a:t>. </a:t>
            </a:r>
            <a:r>
              <a:rPr lang="en-US" sz="2400" b="1" dirty="0">
                <a:latin typeface="Lucida Sans Unicode" pitchFamily="34" charset="0"/>
              </a:rPr>
              <a:t>EU Consumer Procedural </a:t>
            </a:r>
            <a:r>
              <a:rPr lang="en-US" sz="2400" b="1" dirty="0" smtClean="0">
                <a:latin typeface="Lucida Sans Unicode" pitchFamily="34" charset="0"/>
              </a:rPr>
              <a:t>Status</a:t>
            </a:r>
            <a:endParaRPr lang="en-US" sz="2400" b="1" dirty="0">
              <a:latin typeface="Lucida Sans Unicode" pitchFamily="34" charset="0"/>
            </a:endParaRPr>
          </a:p>
          <a:p>
            <a:pPr algn="just"/>
            <a:endParaRPr lang="en-US" sz="2400" b="1" dirty="0">
              <a:latin typeface="Lucida Sans Unicode"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bwMode="auto">
          <a:xfrm>
            <a:off x="0" y="0"/>
            <a:ext cx="9144000" cy="63813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indent="-255588" algn="just" eaLnBrk="0" hangingPunct="0">
              <a:spcBef>
                <a:spcPts val="400"/>
              </a:spcBef>
              <a:buClr>
                <a:schemeClr val="accent1"/>
              </a:buClr>
              <a:buSzPct val="68000"/>
              <a:buFont typeface="Wingdings 3" pitchFamily="18" charset="2"/>
              <a:buChar char=""/>
            </a:pPr>
            <a:endParaRPr lang="es-ES" sz="2800" dirty="0" smtClean="0"/>
          </a:p>
          <a:p>
            <a:pPr marL="365125" indent="-255588" algn="just" eaLnBrk="0" hangingPunct="0">
              <a:spcBef>
                <a:spcPts val="400"/>
              </a:spcBef>
              <a:buClr>
                <a:schemeClr val="accent1"/>
              </a:buClr>
              <a:buSzPct val="68000"/>
              <a:buFont typeface="Wingdings 3" pitchFamily="18" charset="2"/>
              <a:buChar char=""/>
            </a:pPr>
            <a:endParaRPr lang="es-ES" sz="2800" dirty="0"/>
          </a:p>
          <a:p>
            <a:pPr marL="365125" indent="-255588" algn="just" eaLnBrk="0" hangingPunct="0">
              <a:spcBef>
                <a:spcPts val="400"/>
              </a:spcBef>
              <a:buClr>
                <a:schemeClr val="accent1"/>
              </a:buClr>
              <a:buSzPct val="68000"/>
              <a:buFont typeface="Wingdings 3" pitchFamily="18" charset="2"/>
              <a:buChar char=""/>
            </a:pPr>
            <a:r>
              <a:rPr lang="es-ES" sz="2800" dirty="0" err="1" smtClean="0"/>
              <a:t>The</a:t>
            </a:r>
            <a:r>
              <a:rPr lang="es-ES" sz="2800" dirty="0" smtClean="0"/>
              <a:t> ECJ has </a:t>
            </a:r>
            <a:r>
              <a:rPr lang="es-ES" sz="2800" dirty="0" err="1" smtClean="0"/>
              <a:t>pointed</a:t>
            </a:r>
            <a:r>
              <a:rPr lang="es-ES" sz="2800" dirty="0" smtClean="0"/>
              <a:t> </a:t>
            </a:r>
            <a:r>
              <a:rPr lang="es-ES" sz="2800" dirty="0" err="1" smtClean="0"/>
              <a:t>out</a:t>
            </a:r>
            <a:r>
              <a:rPr lang="es-ES" sz="2800" dirty="0" smtClean="0"/>
              <a:t> </a:t>
            </a:r>
            <a:r>
              <a:rPr lang="es-ES" sz="2800" dirty="0" err="1" smtClean="0"/>
              <a:t>that</a:t>
            </a:r>
            <a:r>
              <a:rPr lang="es-ES" sz="2800" dirty="0" smtClean="0"/>
              <a:t> </a:t>
            </a:r>
            <a:r>
              <a:rPr lang="es-ES" sz="2800" dirty="0" err="1" smtClean="0"/>
              <a:t>the</a:t>
            </a:r>
            <a:r>
              <a:rPr lang="es-ES" sz="2800" dirty="0" smtClean="0"/>
              <a:t> </a:t>
            </a:r>
            <a:r>
              <a:rPr lang="es-ES" sz="2800" dirty="0" err="1" smtClean="0"/>
              <a:t>national</a:t>
            </a:r>
            <a:r>
              <a:rPr lang="es-ES" sz="2800" dirty="0" smtClean="0"/>
              <a:t> </a:t>
            </a:r>
            <a:r>
              <a:rPr lang="es-ES" sz="2800" dirty="0" err="1" smtClean="0"/>
              <a:t>legislation</a:t>
            </a:r>
            <a:r>
              <a:rPr lang="es-ES" sz="2800" dirty="0" smtClean="0"/>
              <a:t> </a:t>
            </a:r>
            <a:r>
              <a:rPr lang="es-ES" sz="2800" dirty="0" err="1" smtClean="0"/>
              <a:t>must</a:t>
            </a:r>
            <a:r>
              <a:rPr lang="es-ES" sz="2800" dirty="0" smtClean="0"/>
              <a:t> </a:t>
            </a:r>
            <a:r>
              <a:rPr lang="es-ES" sz="2800" dirty="0" err="1" smtClean="0"/>
              <a:t>be</a:t>
            </a:r>
            <a:r>
              <a:rPr lang="es-ES" sz="2800" dirty="0" smtClean="0"/>
              <a:t> </a:t>
            </a:r>
            <a:r>
              <a:rPr lang="es-ES" sz="2800" dirty="0" err="1" smtClean="0"/>
              <a:t>effective</a:t>
            </a:r>
            <a:r>
              <a:rPr lang="es-ES" sz="2800" dirty="0" smtClean="0"/>
              <a:t> in </a:t>
            </a:r>
            <a:r>
              <a:rPr lang="es-ES" sz="2800" dirty="0" err="1" smtClean="0"/>
              <a:t>order</a:t>
            </a:r>
            <a:r>
              <a:rPr lang="es-ES" sz="2800" dirty="0" smtClean="0"/>
              <a:t> </a:t>
            </a:r>
            <a:r>
              <a:rPr lang="es-ES" sz="2800" dirty="0" err="1" smtClean="0"/>
              <a:t>to</a:t>
            </a:r>
            <a:r>
              <a:rPr lang="es-ES" sz="2800" dirty="0" smtClean="0"/>
              <a:t> </a:t>
            </a:r>
            <a:r>
              <a:rPr lang="es-ES" sz="2800" dirty="0" err="1" smtClean="0"/>
              <a:t>guarantee</a:t>
            </a:r>
            <a:r>
              <a:rPr lang="es-ES" sz="2800" dirty="0" smtClean="0"/>
              <a:t> </a:t>
            </a:r>
            <a:r>
              <a:rPr lang="es-ES" sz="2800" dirty="0" err="1" smtClean="0"/>
              <a:t>those</a:t>
            </a:r>
            <a:r>
              <a:rPr lang="es-ES" sz="2800" dirty="0" smtClean="0"/>
              <a:t> </a:t>
            </a:r>
            <a:r>
              <a:rPr lang="es-ES" sz="2800" dirty="0" err="1" smtClean="0"/>
              <a:t>rights</a:t>
            </a:r>
            <a:r>
              <a:rPr lang="es-ES" sz="2800" dirty="0" smtClean="0"/>
              <a:t>, in a </a:t>
            </a:r>
            <a:r>
              <a:rPr lang="es-ES" sz="2800" dirty="0" err="1" smtClean="0"/>
              <a:t>way</a:t>
            </a:r>
            <a:r>
              <a:rPr lang="es-ES" sz="2800" dirty="0" smtClean="0"/>
              <a:t> </a:t>
            </a:r>
            <a:r>
              <a:rPr lang="es-ES" sz="2800" dirty="0" err="1" smtClean="0"/>
              <a:t>that</a:t>
            </a:r>
            <a:r>
              <a:rPr lang="es-ES" sz="2800" dirty="0" smtClean="0"/>
              <a:t> </a:t>
            </a:r>
            <a:r>
              <a:rPr lang="es-ES" sz="2800" dirty="0" err="1" smtClean="0"/>
              <a:t>we</a:t>
            </a:r>
            <a:r>
              <a:rPr lang="es-ES" sz="2800" dirty="0" smtClean="0"/>
              <a:t> can </a:t>
            </a:r>
            <a:r>
              <a:rPr lang="es-ES" sz="2800" dirty="0" err="1" smtClean="0"/>
              <a:t>consider</a:t>
            </a:r>
            <a:r>
              <a:rPr lang="es-ES" sz="2800" dirty="0" smtClean="0"/>
              <a:t> ECJ </a:t>
            </a:r>
            <a:r>
              <a:rPr lang="es-ES" sz="2800" dirty="0" err="1" smtClean="0"/>
              <a:t>developing</a:t>
            </a:r>
            <a:r>
              <a:rPr lang="es-ES" sz="2800" dirty="0" smtClean="0"/>
              <a:t> a </a:t>
            </a:r>
            <a:r>
              <a:rPr lang="es-ES" sz="2800" dirty="0" err="1" smtClean="0"/>
              <a:t>very</a:t>
            </a:r>
            <a:r>
              <a:rPr lang="es-ES" sz="2800" dirty="0" smtClean="0"/>
              <a:t> </a:t>
            </a:r>
            <a:r>
              <a:rPr lang="es-ES" sz="2800" dirty="0" err="1" smtClean="0"/>
              <a:t>interesting</a:t>
            </a:r>
            <a:r>
              <a:rPr lang="es-ES" sz="2800" dirty="0" smtClean="0"/>
              <a:t> </a:t>
            </a:r>
            <a:r>
              <a:rPr lang="es-ES" sz="2800" b="1" dirty="0" err="1" smtClean="0"/>
              <a:t>package</a:t>
            </a:r>
            <a:r>
              <a:rPr lang="es-ES" sz="2800" b="1" dirty="0" smtClean="0"/>
              <a:t> of </a:t>
            </a:r>
            <a:r>
              <a:rPr lang="es-ES" sz="2800" b="1" dirty="0" err="1" smtClean="0"/>
              <a:t>procedural</a:t>
            </a:r>
            <a:r>
              <a:rPr lang="es-ES" sz="2800" b="1" dirty="0" smtClean="0"/>
              <a:t> </a:t>
            </a:r>
            <a:r>
              <a:rPr lang="es-ES" sz="2800" b="1" dirty="0" err="1" smtClean="0"/>
              <a:t>rights</a:t>
            </a:r>
            <a:r>
              <a:rPr lang="es-ES" sz="2800" b="1" dirty="0" smtClean="0"/>
              <a:t> in </a:t>
            </a:r>
            <a:r>
              <a:rPr lang="es-ES" sz="2800" b="1" dirty="0" err="1" smtClean="0"/>
              <a:t>the</a:t>
            </a:r>
            <a:r>
              <a:rPr lang="es-ES" sz="2800" b="1" dirty="0" smtClean="0"/>
              <a:t> </a:t>
            </a:r>
            <a:r>
              <a:rPr lang="es-ES" sz="2800" b="1" dirty="0" err="1" smtClean="0"/>
              <a:t>Consumer</a:t>
            </a:r>
            <a:r>
              <a:rPr lang="es-ES" sz="2800" b="1" dirty="0" smtClean="0"/>
              <a:t> </a:t>
            </a:r>
            <a:r>
              <a:rPr lang="es-ES" sz="2800" b="1" dirty="0" err="1" smtClean="0"/>
              <a:t>Protection</a:t>
            </a:r>
            <a:r>
              <a:rPr lang="es-ES" sz="2800" b="1" dirty="0" smtClean="0"/>
              <a:t> Status</a:t>
            </a:r>
            <a:r>
              <a:rPr lang="es-ES" sz="2800" dirty="0" smtClean="0"/>
              <a:t>, </a:t>
            </a:r>
            <a:r>
              <a:rPr lang="es-ES" sz="2800" dirty="0" err="1" smtClean="0"/>
              <a:t>or</a:t>
            </a:r>
            <a:r>
              <a:rPr lang="es-ES" sz="2800" dirty="0" smtClean="0"/>
              <a:t> </a:t>
            </a:r>
            <a:r>
              <a:rPr lang="es-ES" sz="2800" dirty="0" err="1" smtClean="0"/>
              <a:t>maybe</a:t>
            </a:r>
            <a:r>
              <a:rPr lang="es-ES" sz="2800" dirty="0" smtClean="0"/>
              <a:t> </a:t>
            </a:r>
            <a:r>
              <a:rPr lang="es-ES" sz="2800" dirty="0" err="1" smtClean="0"/>
              <a:t>an</a:t>
            </a:r>
            <a:r>
              <a:rPr lang="es-ES" sz="2800" dirty="0" smtClean="0"/>
              <a:t> </a:t>
            </a:r>
            <a:r>
              <a:rPr lang="es-ES" sz="2800" b="1" dirty="0" smtClean="0"/>
              <a:t>EU </a:t>
            </a:r>
            <a:r>
              <a:rPr lang="es-ES" sz="2800" b="1" dirty="0" err="1" smtClean="0"/>
              <a:t>Consumer</a:t>
            </a:r>
            <a:r>
              <a:rPr lang="es-ES" sz="2800" b="1" dirty="0" smtClean="0"/>
              <a:t> </a:t>
            </a:r>
            <a:r>
              <a:rPr lang="es-ES" sz="2800" b="1" dirty="0" err="1" smtClean="0"/>
              <a:t>Procedural</a:t>
            </a:r>
            <a:r>
              <a:rPr lang="es-ES" sz="2800" b="1" dirty="0" smtClean="0"/>
              <a:t> Status: </a:t>
            </a:r>
          </a:p>
          <a:p>
            <a:pPr marL="365125" indent="-255588" algn="just" eaLnBrk="0" hangingPunct="0">
              <a:spcBef>
                <a:spcPts val="400"/>
              </a:spcBef>
              <a:buClr>
                <a:schemeClr val="accent1"/>
              </a:buClr>
              <a:buSzPct val="68000"/>
            </a:pPr>
            <a:endParaRPr lang="es-ES" sz="2800" b="1" dirty="0" smtClean="0"/>
          </a:p>
          <a:p>
            <a:pPr marL="822325" lvl="1" indent="-255588" algn="just" eaLnBrk="0" hangingPunct="0">
              <a:spcBef>
                <a:spcPts val="400"/>
              </a:spcBef>
              <a:buClr>
                <a:schemeClr val="accent1"/>
              </a:buClr>
              <a:buSzPct val="68000"/>
              <a:buFont typeface="Wingdings" pitchFamily="2" charset="2"/>
              <a:buChar char="ü"/>
            </a:pPr>
            <a:r>
              <a:rPr lang="es-ES" sz="2800" b="1" i="1" dirty="0" smtClean="0"/>
              <a:t>	</a:t>
            </a:r>
            <a:r>
              <a:rPr lang="es-ES" sz="2800" dirty="0" err="1" smtClean="0"/>
              <a:t>Configuration</a:t>
            </a:r>
            <a:r>
              <a:rPr lang="es-ES" sz="2800" dirty="0" smtClean="0"/>
              <a:t> of </a:t>
            </a:r>
            <a:r>
              <a:rPr lang="es-ES" sz="2800" dirty="0" err="1" smtClean="0"/>
              <a:t>an</a:t>
            </a:r>
            <a:r>
              <a:rPr lang="es-ES" sz="2800" dirty="0" smtClean="0"/>
              <a:t> </a:t>
            </a:r>
            <a:r>
              <a:rPr lang="en-GB" sz="2800" b="1" i="1" dirty="0" smtClean="0"/>
              <a:t>ex officio </a:t>
            </a:r>
            <a:r>
              <a:rPr lang="en-GB" sz="2800" b="1" dirty="0" smtClean="0"/>
              <a:t>action of national courts</a:t>
            </a:r>
            <a:r>
              <a:rPr lang="en-GB" sz="2800" dirty="0" smtClean="0"/>
              <a:t> (outside their own legislation) and the development of the </a:t>
            </a:r>
            <a:r>
              <a:rPr lang="en-GB" sz="2800" b="1" dirty="0" smtClean="0"/>
              <a:t>principle of equality of arms </a:t>
            </a:r>
            <a:r>
              <a:rPr lang="en-GB" sz="2800" dirty="0" smtClean="0"/>
              <a:t>witch must govern the procedure.</a:t>
            </a:r>
            <a:endParaRPr lang="es-ES" sz="2800" b="1" dirty="0" smtClean="0"/>
          </a:p>
          <a:p>
            <a:pPr marL="365125" indent="-255588" algn="just" eaLnBrk="0" hangingPunct="0">
              <a:spcBef>
                <a:spcPts val="400"/>
              </a:spcBef>
              <a:buClr>
                <a:schemeClr val="accent1"/>
              </a:buClr>
              <a:buSzPct val="68000"/>
            </a:pPr>
            <a:endParaRPr lang="en-GB" sz="2800" b="1" dirty="0" smtClean="0"/>
          </a:p>
          <a:p>
            <a:pPr lvl="2" algn="just">
              <a:lnSpc>
                <a:spcPct val="80000"/>
              </a:lnSpc>
              <a:buClr>
                <a:srgbClr val="FF0000"/>
              </a:buClr>
              <a:buFont typeface="Wingdings" pitchFamily="2" charset="2"/>
              <a:buChar char="ü"/>
            </a:pP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scene3d>
              <a:camera prst="orthographicFront"/>
              <a:lightRig rig="soft" dir="t"/>
            </a:scene3d>
            <a:sp3d prstMaterial="softEdge">
              <a:bevelT w="25400" h="25400"/>
            </a:sp3d>
          </a:bodyPr>
          <a:lstStyle/>
          <a:p>
            <a:pPr eaLnBrk="1" fontAlgn="auto" hangingPunct="1">
              <a:spcAft>
                <a:spcPts val="0"/>
              </a:spcAft>
              <a:defRPr/>
            </a:pPr>
            <a:r>
              <a:rPr lang="es-ES" dirty="0" smtClean="0">
                <a:solidFill>
                  <a:schemeClr val="tx1"/>
                </a:solidFill>
              </a:rPr>
              <a:t/>
            </a:r>
            <a:br>
              <a:rPr lang="es-ES" dirty="0" smtClean="0">
                <a:solidFill>
                  <a:schemeClr val="tx1"/>
                </a:solidFill>
              </a:rPr>
            </a:br>
            <a:endParaRPr lang="es-ES_tradnl" dirty="0" smtClean="0">
              <a:solidFill>
                <a:schemeClr val="tx1"/>
              </a:solidFill>
            </a:endParaRPr>
          </a:p>
        </p:txBody>
      </p:sp>
      <p:sp>
        <p:nvSpPr>
          <p:cNvPr id="18435" name="Rectangle 5"/>
          <p:cNvSpPr>
            <a:spLocks noGrp="1" noChangeArrowheads="1"/>
          </p:cNvSpPr>
          <p:nvPr>
            <p:ph type="subTitle" idx="1"/>
          </p:nvPr>
        </p:nvSpPr>
        <p:spPr>
          <a:xfrm>
            <a:off x="684213" y="2349500"/>
            <a:ext cx="7772400" cy="2735263"/>
          </a:xfrm>
        </p:spPr>
        <p:txBody>
          <a:bodyPr/>
          <a:lstStyle/>
          <a:p>
            <a:pPr marR="0" algn="ctr" eaLnBrk="1" hangingPunct="1"/>
            <a:r>
              <a:rPr lang="es-ES" sz="4000" b="1" dirty="0" smtClean="0">
                <a:solidFill>
                  <a:schemeClr val="tx1"/>
                </a:solidFill>
                <a:latin typeface="Lucida Sans Unicode" pitchFamily="34" charset="0"/>
                <a:cs typeface="Arial" charset="0"/>
              </a:rPr>
              <a:t>5.</a:t>
            </a:r>
            <a:r>
              <a:rPr lang="en-US" sz="4000" b="1" dirty="0" smtClean="0">
                <a:solidFill>
                  <a:schemeClr val="tx1"/>
                </a:solidFill>
                <a:latin typeface="Lucida Sans Unicode" pitchFamily="34" charset="0"/>
                <a:cs typeface="Arial" charset="0"/>
              </a:rPr>
              <a:t> EU Consumer Procedural Status</a:t>
            </a:r>
          </a:p>
          <a:p>
            <a:pPr marR="0" algn="ctr" eaLnBrk="1" hangingPunct="1"/>
            <a:endParaRPr lang="en-GB" sz="4000" b="1" dirty="0" smtClean="0">
              <a:solidFill>
                <a:schemeClr val="tx1"/>
              </a:solidFill>
              <a:latin typeface="Lucida Sans Unicode" pitchFamily="34" charset="0"/>
              <a:cs typeface="Arial" charset="0"/>
            </a:endParaRPr>
          </a:p>
          <a:p>
            <a:pPr marR="0" eaLnBrk="1" hangingPunct="1"/>
            <a:r>
              <a:rPr lang="es-ES" sz="4400" dirty="0" smtClean="0">
                <a:solidFill>
                  <a:schemeClr val="tx1"/>
                </a:solidFill>
              </a:rPr>
              <a:t> </a:t>
            </a:r>
            <a:endParaRPr lang="es-ES" sz="44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bwMode="auto">
          <a:xfrm>
            <a:off x="0" y="0"/>
            <a:ext cx="9144000" cy="63813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indent="-255588" algn="just" eaLnBrk="0" hangingPunct="0">
              <a:spcBef>
                <a:spcPts val="400"/>
              </a:spcBef>
              <a:buClr>
                <a:schemeClr val="accent1"/>
              </a:buClr>
              <a:buSzPct val="68000"/>
              <a:buFont typeface="Wingdings 3" pitchFamily="18" charset="2"/>
              <a:buChar char=""/>
            </a:pPr>
            <a:r>
              <a:rPr lang="en-GB" sz="2800" dirty="0" smtClean="0"/>
              <a:t>The national regulation must not be less favourable than those governing similar domestic actions (</a:t>
            </a:r>
            <a:r>
              <a:rPr lang="en-GB" sz="2800" b="1" dirty="0" smtClean="0"/>
              <a:t>principle of equivalence</a:t>
            </a:r>
            <a:r>
              <a:rPr lang="en-GB" sz="2800" dirty="0" smtClean="0"/>
              <a:t>); and nor should render impossible in practice or excessively difficult the exercise of rights conferred by EU law (</a:t>
            </a:r>
            <a:r>
              <a:rPr lang="en-GB" sz="2800" b="1" dirty="0" smtClean="0"/>
              <a:t>principle of effectiveness</a:t>
            </a:r>
            <a:r>
              <a:rPr lang="en-GB" sz="2800" dirty="0" smtClean="0"/>
              <a:t>).</a:t>
            </a:r>
          </a:p>
          <a:p>
            <a:pPr marL="365125" indent="-255588" algn="just" eaLnBrk="0" hangingPunct="0">
              <a:spcBef>
                <a:spcPts val="400"/>
              </a:spcBef>
              <a:buClr>
                <a:schemeClr val="accent1"/>
              </a:buClr>
              <a:buSzPct val="68000"/>
              <a:buFont typeface="Wingdings 3" pitchFamily="18" charset="2"/>
              <a:buChar char=""/>
            </a:pPr>
            <a:endParaRPr lang="en-GB" sz="2800" dirty="0" smtClean="0"/>
          </a:p>
          <a:p>
            <a:pPr lvl="2" algn="just">
              <a:lnSpc>
                <a:spcPct val="80000"/>
              </a:lnSpc>
              <a:buClr>
                <a:srgbClr val="FF0000"/>
              </a:buClr>
              <a:buFont typeface="Wingdings" pitchFamily="2" charset="2"/>
              <a:buChar char="ü"/>
            </a:pPr>
            <a:r>
              <a:rPr lang="en-GB" sz="2800" dirty="0" smtClean="0"/>
              <a:t>Corresponding to the national courts to interpret "as far as possible" the procedural rules applicable so that the application of these rules contributes to the goal of ensuring effective judicial protection of EU law rights attributed to litigants (</a:t>
            </a:r>
            <a:r>
              <a:rPr lang="en-GB" sz="2800" i="1" dirty="0" err="1" smtClean="0"/>
              <a:t>Unibet</a:t>
            </a:r>
            <a:r>
              <a:rPr lang="en-GB" sz="2800" dirty="0" smtClean="0"/>
              <a:t>, paragraphs 38 to 44 and 54).</a:t>
            </a:r>
          </a:p>
          <a:p>
            <a:pPr marL="1279525" lvl="2" indent="-255588" algn="just" eaLnBrk="0" hangingPunct="0">
              <a:spcBef>
                <a:spcPts val="400"/>
              </a:spcBef>
              <a:buClr>
                <a:schemeClr val="accent1"/>
              </a:buClr>
              <a:buSzPct val="68000"/>
            </a:pPr>
            <a:endParaRPr lang="en-GB" sz="2800" dirty="0" smtClean="0"/>
          </a:p>
          <a:p>
            <a:pPr marL="365125" indent="-255588" algn="just" eaLnBrk="0" hangingPunct="0">
              <a:spcBef>
                <a:spcPts val="400"/>
              </a:spcBef>
              <a:buClr>
                <a:schemeClr val="accent1"/>
              </a:buClr>
              <a:buSzPct val="68000"/>
            </a:pPr>
            <a:endParaRPr lang="es-ES"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bwMode="auto">
          <a:xfrm>
            <a:off x="0" y="0"/>
            <a:ext cx="9144000" cy="63813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indent="-255588" algn="just" eaLnBrk="0" hangingPunct="0">
              <a:spcBef>
                <a:spcPts val="400"/>
              </a:spcBef>
              <a:buClr>
                <a:schemeClr val="accent1"/>
              </a:buClr>
              <a:buSzPct val="68000"/>
              <a:buFont typeface="Wingdings 3" pitchFamily="18" charset="2"/>
              <a:buChar char=""/>
            </a:pPr>
            <a:r>
              <a:rPr lang="en-GB" sz="2800" dirty="0" smtClean="0"/>
              <a:t>Furthermore, the ECJ has interpreted the principle of effectiveness strictly, being very demanding with national regulations. </a:t>
            </a:r>
          </a:p>
          <a:p>
            <a:pPr lvl="2" algn="just">
              <a:lnSpc>
                <a:spcPct val="80000"/>
              </a:lnSpc>
              <a:buClr>
                <a:srgbClr val="FF0000"/>
              </a:buClr>
              <a:buFont typeface="Wingdings" pitchFamily="2" charset="2"/>
              <a:buChar char="ü"/>
            </a:pPr>
            <a:r>
              <a:rPr lang="en-GB" sz="2400" dirty="0" smtClean="0"/>
              <a:t>In </a:t>
            </a:r>
            <a:r>
              <a:rPr lang="en-GB" sz="2400" dirty="0"/>
              <a:t>this sense, in the case </a:t>
            </a:r>
            <a:r>
              <a:rPr lang="en-GB" sz="2400" i="1" dirty="0" err="1"/>
              <a:t>Pannon</a:t>
            </a:r>
            <a:r>
              <a:rPr lang="en-GB" sz="2400" dirty="0"/>
              <a:t> in 2009 (</a:t>
            </a:r>
            <a:r>
              <a:rPr lang="en-GB" sz="2400" dirty="0" err="1"/>
              <a:t>Pannon</a:t>
            </a:r>
            <a:r>
              <a:rPr lang="en-GB" sz="2400" dirty="0"/>
              <a:t> GSM, C-243/08) states that the specific characteristics of judicial proceedings between professionals and consumers, in national law, cannot be an element that may affect the legal protection they enjoy under EU law. And </a:t>
            </a:r>
            <a:r>
              <a:rPr lang="en-GB" sz="2400" b="1" u="sng" dirty="0"/>
              <a:t>the national court is required to examine </a:t>
            </a:r>
            <a:r>
              <a:rPr lang="en-GB" sz="2400" b="1" i="1" u="sng" dirty="0"/>
              <a:t>ex officio </a:t>
            </a:r>
            <a:r>
              <a:rPr lang="en-GB" sz="2400" b="1" u="sng" dirty="0"/>
              <a:t>the unfairness of a contractual term available, as soon as he/she has the facts and law that need to do it</a:t>
            </a:r>
            <a:r>
              <a:rPr lang="en-GB" sz="2400" dirty="0"/>
              <a:t>. </a:t>
            </a:r>
          </a:p>
          <a:p>
            <a:pPr lvl="2" algn="just">
              <a:lnSpc>
                <a:spcPct val="80000"/>
              </a:lnSpc>
              <a:buClr>
                <a:srgbClr val="FF0000"/>
              </a:buClr>
              <a:buFont typeface="Wingdings" pitchFamily="2" charset="2"/>
              <a:buChar char="ü"/>
            </a:pPr>
            <a:endParaRPr lang="en-GB" sz="2400" dirty="0" smtClean="0"/>
          </a:p>
          <a:p>
            <a:pPr lvl="2" algn="just">
              <a:lnSpc>
                <a:spcPct val="80000"/>
              </a:lnSpc>
              <a:buClr>
                <a:srgbClr val="FF0000"/>
              </a:buClr>
              <a:buFont typeface="Wingdings" pitchFamily="2" charset="2"/>
              <a:buChar char="ü"/>
            </a:pPr>
            <a:r>
              <a:rPr lang="en-GB" sz="2400" dirty="0" smtClean="0"/>
              <a:t>This is a new case law doctrine or procedural remedy, </a:t>
            </a:r>
            <a:r>
              <a:rPr lang="es-ES" sz="2400" dirty="0" err="1" smtClean="0"/>
              <a:t>called</a:t>
            </a:r>
            <a:r>
              <a:rPr lang="es-ES" sz="2400" dirty="0" smtClean="0"/>
              <a:t> </a:t>
            </a:r>
            <a:r>
              <a:rPr lang="es-ES" sz="2400" i="1" dirty="0" smtClean="0"/>
              <a:t>ex </a:t>
            </a:r>
            <a:r>
              <a:rPr lang="es-ES" sz="2400" i="1" dirty="0" err="1" smtClean="0"/>
              <a:t>officio</a:t>
            </a:r>
            <a:r>
              <a:rPr lang="es-ES" sz="2400" i="1" dirty="0" smtClean="0"/>
              <a:t> doctrine</a:t>
            </a:r>
            <a:r>
              <a:rPr lang="es-ES" sz="2400" dirty="0"/>
              <a:t> </a:t>
            </a:r>
            <a:r>
              <a:rPr lang="es-ES" sz="2400" dirty="0" smtClean="0"/>
              <a:t>(</a:t>
            </a:r>
            <a:r>
              <a:rPr lang="es-ES" sz="2400" dirty="0" err="1" smtClean="0"/>
              <a:t>Micklitz</a:t>
            </a:r>
            <a:r>
              <a:rPr lang="es-ES" sz="2400" dirty="0" smtClean="0"/>
              <a:t>, 2013) and </a:t>
            </a:r>
            <a:r>
              <a:rPr lang="es-ES" sz="2400" dirty="0" err="1" smtClean="0"/>
              <a:t>developed</a:t>
            </a:r>
            <a:r>
              <a:rPr lang="es-ES" sz="2400" dirty="0" smtClean="0"/>
              <a:t> </a:t>
            </a:r>
            <a:r>
              <a:rPr lang="es-ES" sz="2400" dirty="0" err="1" smtClean="0"/>
              <a:t>by</a:t>
            </a:r>
            <a:r>
              <a:rPr lang="es-ES" sz="2400" dirty="0" smtClean="0"/>
              <a:t> </a:t>
            </a:r>
            <a:r>
              <a:rPr lang="es-ES" sz="2400" dirty="0" err="1" smtClean="0"/>
              <a:t>the</a:t>
            </a:r>
            <a:r>
              <a:rPr lang="es-ES" sz="2400" dirty="0" smtClean="0"/>
              <a:t> ECJ in </a:t>
            </a:r>
            <a:r>
              <a:rPr lang="es-ES" sz="2400" dirty="0" err="1" smtClean="0"/>
              <a:t>several</a:t>
            </a:r>
            <a:r>
              <a:rPr lang="es-ES" sz="2400" dirty="0" smtClean="0"/>
              <a:t> </a:t>
            </a:r>
            <a:r>
              <a:rPr lang="es-ES" sz="2400" dirty="0" err="1" smtClean="0"/>
              <a:t>important</a:t>
            </a:r>
            <a:r>
              <a:rPr lang="es-ES" sz="2400" dirty="0" smtClean="0"/>
              <a:t> cases.</a:t>
            </a:r>
          </a:p>
          <a:p>
            <a:pPr lvl="2" algn="just">
              <a:lnSpc>
                <a:spcPct val="80000"/>
              </a:lnSpc>
              <a:buClr>
                <a:srgbClr val="FF0000"/>
              </a:buClr>
              <a:buFont typeface="Wingdings" pitchFamily="2" charset="2"/>
              <a:buChar char="ü"/>
            </a:pP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bwMode="auto">
          <a:xfrm>
            <a:off x="0" y="0"/>
            <a:ext cx="9144000" cy="63813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2" algn="just">
              <a:lnSpc>
                <a:spcPct val="80000"/>
              </a:lnSpc>
              <a:buClr>
                <a:srgbClr val="FF0000"/>
              </a:buClr>
            </a:pPr>
            <a:endParaRPr lang="en-GB" sz="2400" dirty="0" smtClean="0"/>
          </a:p>
          <a:p>
            <a:pPr lvl="2" algn="just">
              <a:lnSpc>
                <a:spcPct val="80000"/>
              </a:lnSpc>
              <a:buClr>
                <a:srgbClr val="FF0000"/>
              </a:buClr>
              <a:buFont typeface="Wingdings" pitchFamily="2" charset="2"/>
              <a:buChar char="ü"/>
            </a:pPr>
            <a:r>
              <a:rPr lang="en-GB" sz="2400" dirty="0" smtClean="0"/>
              <a:t>It is important to note that according </a:t>
            </a:r>
            <a:r>
              <a:rPr lang="en-GB" sz="2400" dirty="0"/>
              <a:t>to</a:t>
            </a:r>
            <a:r>
              <a:rPr lang="en-GB" sz="2400" i="1" dirty="0"/>
              <a:t> </a:t>
            </a:r>
            <a:r>
              <a:rPr lang="en-GB" sz="2400" i="1" dirty="0" err="1"/>
              <a:t>Pénzügyi</a:t>
            </a:r>
            <a:r>
              <a:rPr lang="en-GB" sz="2400" dirty="0"/>
              <a:t> case in 2010 (VP </a:t>
            </a:r>
            <a:r>
              <a:rPr lang="en-GB" sz="2400" dirty="0" err="1"/>
              <a:t>Pénzügyi</a:t>
            </a:r>
            <a:r>
              <a:rPr lang="en-GB" sz="2400" dirty="0"/>
              <a:t> </a:t>
            </a:r>
            <a:r>
              <a:rPr lang="en-GB" sz="2400" dirty="0" err="1"/>
              <a:t>Lízing</a:t>
            </a:r>
            <a:r>
              <a:rPr lang="en-GB" sz="2400" dirty="0"/>
              <a:t> </a:t>
            </a:r>
            <a:r>
              <a:rPr lang="en-GB" sz="2400" dirty="0" err="1"/>
              <a:t>Zrt</a:t>
            </a:r>
            <a:r>
              <a:rPr lang="en-GB" sz="2400" dirty="0"/>
              <a:t>. </a:t>
            </a:r>
            <a:r>
              <a:rPr lang="en-GB" sz="2400" dirty="0" err="1"/>
              <a:t>Ferenc</a:t>
            </a:r>
            <a:r>
              <a:rPr lang="en-GB" sz="2400" dirty="0"/>
              <a:t> Schneider, C-137/08) </a:t>
            </a:r>
            <a:r>
              <a:rPr lang="en-GB" sz="2400" b="1" u="sng" dirty="0"/>
              <a:t>a national court can examine ex officio and declare a contractual term as unfair although in the case that the parties have not requested it, and although under national procedural law </a:t>
            </a:r>
            <a:r>
              <a:rPr lang="en-GB" sz="2400" b="1" u="sng" dirty="0" smtClean="0"/>
              <a:t>the </a:t>
            </a:r>
            <a:r>
              <a:rPr lang="en-GB" sz="2400" b="1" u="sng" dirty="0"/>
              <a:t>tests can only be performed at the request of a party in the civil process. </a:t>
            </a:r>
            <a:endParaRPr lang="en-GB" sz="2400" b="1" u="sng" dirty="0" smtClean="0"/>
          </a:p>
          <a:p>
            <a:pPr lvl="2" algn="just">
              <a:lnSpc>
                <a:spcPct val="80000"/>
              </a:lnSpc>
              <a:buClr>
                <a:srgbClr val="FF0000"/>
              </a:buClr>
              <a:buFont typeface="Wingdings" pitchFamily="2" charset="2"/>
              <a:buChar char="ü"/>
            </a:pPr>
            <a:endParaRPr lang="en-GB" sz="2400" b="1" u="sng" dirty="0"/>
          </a:p>
          <a:p>
            <a:pPr lvl="2" algn="just">
              <a:lnSpc>
                <a:spcPct val="80000"/>
              </a:lnSpc>
              <a:buClr>
                <a:srgbClr val="FF0000"/>
              </a:buClr>
            </a:pPr>
            <a:endParaRPr lang="es-ES" sz="2400" dirty="0" smtClean="0"/>
          </a:p>
          <a:p>
            <a:pPr lvl="2" algn="just">
              <a:lnSpc>
                <a:spcPct val="80000"/>
              </a:lnSpc>
              <a:buClr>
                <a:srgbClr val="FF0000"/>
              </a:buClr>
              <a:buFont typeface="Wingdings" pitchFamily="2" charset="2"/>
              <a:buChar char="Ø"/>
            </a:pPr>
            <a:r>
              <a:rPr lang="en-GB" sz="2400" dirty="0" smtClean="0"/>
              <a:t>This is an application of the principle of effectiveness that involves not only an interpretation of national procedural law, but </a:t>
            </a:r>
            <a:r>
              <a:rPr lang="en-GB" sz="2400" b="1" u="sng" dirty="0" smtClean="0"/>
              <a:t>it also allows court’s </a:t>
            </a:r>
            <a:r>
              <a:rPr lang="en-GB" sz="2400" b="1" i="1" u="sng" dirty="0" smtClean="0"/>
              <a:t>ex officio</a:t>
            </a:r>
            <a:r>
              <a:rPr lang="en-GB" sz="2400" b="1" u="sng" dirty="0" smtClean="0"/>
              <a:t> action not provided under the national procedural law, and therefore against the national legislation: a new action for the Consumer Procedural Status. </a:t>
            </a:r>
            <a:endParaRPr lang="es-ES" sz="2400" b="1" u="sng" dirty="0" smtClean="0"/>
          </a:p>
          <a:p>
            <a:pPr lvl="2" algn="just">
              <a:lnSpc>
                <a:spcPct val="80000"/>
              </a:lnSpc>
              <a:buClr>
                <a:srgbClr val="FF0000"/>
              </a:buClr>
              <a:buFont typeface="Wingdings" pitchFamily="2" charset="2"/>
              <a:buChar char="ü"/>
            </a:pPr>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bwMode="auto">
          <a:xfrm>
            <a:off x="0" y="0"/>
            <a:ext cx="9144000" cy="63813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2" algn="just">
              <a:lnSpc>
                <a:spcPct val="80000"/>
              </a:lnSpc>
              <a:buClr>
                <a:srgbClr val="FF0000"/>
              </a:buClr>
            </a:pPr>
            <a:endParaRPr lang="es-ES" sz="2400" dirty="0"/>
          </a:p>
          <a:p>
            <a:pPr lvl="2" algn="just">
              <a:lnSpc>
                <a:spcPct val="80000"/>
              </a:lnSpc>
              <a:buClr>
                <a:srgbClr val="FF0000"/>
              </a:buClr>
              <a:buFont typeface="Wingdings" pitchFamily="2" charset="2"/>
              <a:buChar char="ü"/>
            </a:pPr>
            <a:r>
              <a:rPr lang="en-GB" sz="2400" dirty="0" smtClean="0"/>
              <a:t>It </a:t>
            </a:r>
            <a:r>
              <a:rPr lang="en-GB" sz="2400" dirty="0"/>
              <a:t>is true that in the </a:t>
            </a:r>
            <a:r>
              <a:rPr lang="en-GB" sz="2400" i="1" dirty="0"/>
              <a:t>Dominguez </a:t>
            </a:r>
            <a:r>
              <a:rPr lang="en-GB" sz="2400" dirty="0"/>
              <a:t>case in 2012 (Dominguez, C-282/10, paragraph 27) ECJ considers that </a:t>
            </a:r>
            <a:r>
              <a:rPr lang="en-GB" sz="2400" b="1" u="sng" dirty="0"/>
              <a:t>the national court must determine the applicable procedural rules, and it must,  taking into consideration all elements of the national legislation and applying the interpretative methods recognized in this, do everything within their powers to ensure the full effectiveness of EU law. </a:t>
            </a:r>
            <a:endParaRPr lang="es-ES" sz="2400" b="1" u="sng" dirty="0" smtClean="0"/>
          </a:p>
          <a:p>
            <a:pPr lvl="2" algn="just">
              <a:lnSpc>
                <a:spcPct val="80000"/>
              </a:lnSpc>
              <a:buClr>
                <a:srgbClr val="FF0000"/>
              </a:buClr>
            </a:pPr>
            <a:endParaRPr lang="es-ES" sz="2400" dirty="0" smtClean="0"/>
          </a:p>
          <a:p>
            <a:pPr lvl="2" algn="just">
              <a:lnSpc>
                <a:spcPct val="80000"/>
              </a:lnSpc>
              <a:buClr>
                <a:srgbClr val="FF0000"/>
              </a:buClr>
              <a:buFont typeface="Wingdings" pitchFamily="2" charset="2"/>
              <a:buChar char="v"/>
            </a:pPr>
            <a:r>
              <a:rPr lang="en-GB" sz="2400" dirty="0" smtClean="0"/>
              <a:t>However</a:t>
            </a:r>
            <a:r>
              <a:rPr lang="en-GB" sz="2400" dirty="0"/>
              <a:t>, if the interpretation of national procedural law does not allow this? The solution, from our point of view is clear: </a:t>
            </a:r>
            <a:r>
              <a:rPr lang="en-GB" sz="2400" b="1" dirty="0" err="1"/>
              <a:t>Pénzügyi</a:t>
            </a:r>
            <a:r>
              <a:rPr lang="en-GB" sz="2400" b="1" dirty="0"/>
              <a:t> doctrine.  </a:t>
            </a:r>
            <a:endParaRPr lang="es-ES" sz="2400" b="1" dirty="0"/>
          </a:p>
          <a:p>
            <a:pPr lvl="2" algn="just">
              <a:lnSpc>
                <a:spcPct val="80000"/>
              </a:lnSpc>
              <a:buClr>
                <a:srgbClr val="FF0000"/>
              </a:buClr>
              <a:buFont typeface="Wingdings" pitchFamily="2" charset="2"/>
              <a:buChar char="ü"/>
            </a:pPr>
            <a:endParaRPr lang="es-ES" sz="2400" b="1" u="sng" dirty="0" smtClean="0"/>
          </a:p>
          <a:p>
            <a:pPr lvl="2" algn="just">
              <a:lnSpc>
                <a:spcPct val="80000"/>
              </a:lnSpc>
              <a:buClr>
                <a:srgbClr val="FF0000"/>
              </a:buClr>
              <a:buFont typeface="Wingdings" pitchFamily="2" charset="2"/>
              <a:buChar char="ü"/>
            </a:pPr>
            <a:endParaRPr lang="es-ES" sz="2400" dirty="0"/>
          </a:p>
          <a:p>
            <a:pPr lvl="2" algn="just">
              <a:lnSpc>
                <a:spcPct val="80000"/>
              </a:lnSpc>
              <a:buClr>
                <a:srgbClr val="FF0000"/>
              </a:buClr>
              <a:buFont typeface="Wingdings" pitchFamily="2" charset="2"/>
              <a:buChar char="ü"/>
            </a:pPr>
            <a:endParaRPr lang="es-ES" sz="2400" dirty="0" smtClean="0"/>
          </a:p>
          <a:p>
            <a:pPr lvl="2" algn="just">
              <a:lnSpc>
                <a:spcPct val="80000"/>
              </a:lnSpc>
              <a:buClr>
                <a:srgbClr val="FF0000"/>
              </a:buClr>
              <a:buFont typeface="Wingdings" pitchFamily="2" charset="2"/>
              <a:buChar char="ü"/>
            </a:pP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bwMode="auto">
          <a:xfrm>
            <a:off x="0" y="0"/>
            <a:ext cx="9144000" cy="63813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indent="-255588" algn="just" eaLnBrk="0" hangingPunct="0">
              <a:spcBef>
                <a:spcPts val="400"/>
              </a:spcBef>
              <a:buClr>
                <a:schemeClr val="accent1"/>
              </a:buClr>
              <a:buSzPct val="68000"/>
              <a:buFont typeface="Wingdings 3" pitchFamily="18" charset="2"/>
              <a:buChar char=""/>
            </a:pPr>
            <a:r>
              <a:rPr lang="en-GB" sz="2800" dirty="0"/>
              <a:t>In the most recent cases, the ECJ has had occasion to review the Spanish procedural law regarding the procedural autonomy principle and the protection of rights recognized in EU law. </a:t>
            </a:r>
            <a:endParaRPr lang="en-GB" sz="2800" dirty="0" smtClean="0"/>
          </a:p>
          <a:p>
            <a:pPr marL="365125" indent="-255588" algn="just" eaLnBrk="0" hangingPunct="0">
              <a:spcBef>
                <a:spcPts val="400"/>
              </a:spcBef>
              <a:buClr>
                <a:schemeClr val="accent1"/>
              </a:buClr>
              <a:buSzPct val="68000"/>
            </a:pPr>
            <a:endParaRPr lang="es-ES" sz="2800" dirty="0"/>
          </a:p>
          <a:p>
            <a:pPr lvl="2" algn="just">
              <a:lnSpc>
                <a:spcPct val="80000"/>
              </a:lnSpc>
              <a:buClr>
                <a:srgbClr val="FF0000"/>
              </a:buClr>
              <a:buFont typeface="Wingdings" pitchFamily="2" charset="2"/>
              <a:buChar char="ü"/>
            </a:pPr>
            <a:r>
              <a:rPr lang="en-GB" sz="2400" dirty="0" smtClean="0"/>
              <a:t>In </a:t>
            </a:r>
            <a:r>
              <a:rPr lang="en-GB" sz="2400" dirty="0"/>
              <a:t>the </a:t>
            </a:r>
            <a:r>
              <a:rPr lang="en-GB" sz="2400" i="1" dirty="0" err="1"/>
              <a:t>Banco</a:t>
            </a:r>
            <a:r>
              <a:rPr lang="en-GB" sz="2400" i="1" dirty="0"/>
              <a:t> </a:t>
            </a:r>
            <a:r>
              <a:rPr lang="en-GB" sz="2400" i="1" dirty="0" err="1"/>
              <a:t>Español</a:t>
            </a:r>
            <a:r>
              <a:rPr lang="en-GB" sz="2400" i="1" dirty="0"/>
              <a:t> de </a:t>
            </a:r>
            <a:r>
              <a:rPr lang="en-GB" sz="2400" i="1" dirty="0" err="1"/>
              <a:t>Crédito</a:t>
            </a:r>
            <a:r>
              <a:rPr lang="en-GB" sz="2400" i="1" dirty="0"/>
              <a:t> </a:t>
            </a:r>
            <a:r>
              <a:rPr lang="en-GB" sz="2400" dirty="0"/>
              <a:t>case in 2012 (</a:t>
            </a:r>
            <a:r>
              <a:rPr lang="en-GB" sz="2400" dirty="0" err="1"/>
              <a:t>Banco</a:t>
            </a:r>
            <a:r>
              <a:rPr lang="en-GB" sz="2400" dirty="0"/>
              <a:t> </a:t>
            </a:r>
            <a:r>
              <a:rPr lang="en-GB" sz="2400" dirty="0" err="1"/>
              <a:t>Español</a:t>
            </a:r>
            <a:r>
              <a:rPr lang="en-GB" sz="2400" dirty="0"/>
              <a:t> de </a:t>
            </a:r>
            <a:r>
              <a:rPr lang="en-GB" sz="2400" dirty="0" err="1"/>
              <a:t>Crédito</a:t>
            </a:r>
            <a:r>
              <a:rPr lang="en-GB" sz="2400" dirty="0"/>
              <a:t> v. </a:t>
            </a:r>
            <a:r>
              <a:rPr lang="en-GB" sz="2400" dirty="0" err="1"/>
              <a:t>Joaquín</a:t>
            </a:r>
            <a:r>
              <a:rPr lang="en-GB" sz="2400" dirty="0"/>
              <a:t> Calderon </a:t>
            </a:r>
            <a:r>
              <a:rPr lang="en-GB" sz="2400" dirty="0" err="1"/>
              <a:t>Caminio</a:t>
            </a:r>
            <a:r>
              <a:rPr lang="en-GB" sz="2400" dirty="0"/>
              <a:t>, C-618/10) ECJ stated that </a:t>
            </a:r>
            <a:r>
              <a:rPr lang="en-GB" sz="2400" b="1" dirty="0"/>
              <a:t>the Spanish procedural rules about the payment procedure were contrary to the principle of effectiveness in preventing consumer protection</a:t>
            </a:r>
            <a:r>
              <a:rPr lang="en-GB" sz="2400" dirty="0"/>
              <a:t>. The reason is that the Spanish legislation did not allow the national court when it had the fact and law elements to examine </a:t>
            </a:r>
            <a:r>
              <a:rPr lang="en-GB" sz="2400" i="1" dirty="0"/>
              <a:t>ex officio </a:t>
            </a:r>
            <a:r>
              <a:rPr lang="en-GB" sz="2400" dirty="0"/>
              <a:t>the unfairness of a contractual default interest clause contained in a </a:t>
            </a:r>
            <a:r>
              <a:rPr lang="en-GB" sz="2400" dirty="0" smtClean="0"/>
              <a:t>contract </a:t>
            </a:r>
            <a:r>
              <a:rPr lang="en-GB" sz="2400" dirty="0"/>
              <a:t>held between a professional and a consumer, when the consumer did not raised opposition to it. </a:t>
            </a:r>
            <a:endParaRPr lang="es-ES" sz="2400" dirty="0"/>
          </a:p>
          <a:p>
            <a:pPr lvl="2" algn="just">
              <a:lnSpc>
                <a:spcPct val="80000"/>
              </a:lnSpc>
              <a:buClr>
                <a:srgbClr val="FF0000"/>
              </a:buClr>
            </a:pPr>
            <a:endParaRPr lang="en-GB" sz="24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bwMode="auto">
          <a:xfrm>
            <a:off x="0" y="0"/>
            <a:ext cx="9144000" cy="63813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indent="-255588" algn="just" eaLnBrk="0" hangingPunct="0">
              <a:spcBef>
                <a:spcPts val="400"/>
              </a:spcBef>
              <a:buClr>
                <a:schemeClr val="accent1"/>
              </a:buClr>
              <a:buSzPct val="68000"/>
            </a:pPr>
            <a:endParaRPr lang="es-ES" sz="2800" dirty="0"/>
          </a:p>
          <a:p>
            <a:pPr lvl="2" algn="just">
              <a:lnSpc>
                <a:spcPct val="80000"/>
              </a:lnSpc>
              <a:buClr>
                <a:srgbClr val="FF0000"/>
              </a:buClr>
              <a:buFont typeface="Wingdings" pitchFamily="2" charset="2"/>
              <a:buChar char="ü"/>
            </a:pPr>
            <a:r>
              <a:rPr lang="en-GB" sz="2400" dirty="0" smtClean="0"/>
              <a:t>In </a:t>
            </a:r>
            <a:r>
              <a:rPr lang="en-GB" sz="2400" dirty="0"/>
              <a:t>the case Aziz in 2013 (Mohamed Aziz v. </a:t>
            </a:r>
            <a:r>
              <a:rPr lang="en-GB" sz="2400" dirty="0" err="1"/>
              <a:t>Caja</a:t>
            </a:r>
            <a:r>
              <a:rPr lang="en-GB" sz="2400" dirty="0"/>
              <a:t> de </a:t>
            </a:r>
            <a:r>
              <a:rPr lang="en-GB" sz="2400" dirty="0" err="1"/>
              <a:t>Ahorros</a:t>
            </a:r>
            <a:r>
              <a:rPr lang="en-GB" sz="2400" dirty="0"/>
              <a:t> de </a:t>
            </a:r>
            <a:r>
              <a:rPr lang="en-GB" sz="2400" dirty="0" err="1"/>
              <a:t>Catalunya</a:t>
            </a:r>
            <a:r>
              <a:rPr lang="en-GB" sz="2400" dirty="0"/>
              <a:t>, Tarragona </a:t>
            </a:r>
            <a:r>
              <a:rPr lang="en-GB" sz="2400" dirty="0" err="1"/>
              <a:t>i</a:t>
            </a:r>
            <a:r>
              <a:rPr lang="en-GB" sz="2400" dirty="0"/>
              <a:t> Manresa (</a:t>
            </a:r>
            <a:r>
              <a:rPr lang="en-GB" sz="2400" dirty="0" err="1"/>
              <a:t>Catalunyacaixa</a:t>
            </a:r>
            <a:r>
              <a:rPr lang="en-GB" sz="2400" dirty="0"/>
              <a:t>), C-415/11),  ECJ stated that </a:t>
            </a:r>
            <a:r>
              <a:rPr lang="en-GB" sz="2400" b="1" dirty="0"/>
              <a:t>it was incompatible with EU law a Spanish legislation that in regulating the mortgage enforcement </a:t>
            </a:r>
            <a:r>
              <a:rPr lang="en-GB" sz="2400" b="1" dirty="0" smtClean="0"/>
              <a:t>(and eviction) proceeding </a:t>
            </a:r>
            <a:r>
              <a:rPr lang="en-GB" sz="2400" b="1" dirty="0"/>
              <a:t>, did not provide the possibility of formulating grounds of opposition based on the unfairness of a contractual term (which is the basis of ejection title). And at the same time, the law did not allow the judge of the declarative process (which the power to assess the unfairness of the clause) to take precautionary measures, including, in particular, the suspension of the mortgage enforcement </a:t>
            </a:r>
            <a:r>
              <a:rPr lang="en-GB" sz="2400" b="1" dirty="0" smtClean="0"/>
              <a:t>(and eviction) proceeding </a:t>
            </a:r>
            <a:r>
              <a:rPr lang="en-GB" sz="2400" b="1" dirty="0"/>
              <a:t>when it is necessary to ensure the full effectiveness of the court final decision.</a:t>
            </a:r>
            <a:endParaRPr lang="es-ES" sz="2400" b="1" dirty="0"/>
          </a:p>
          <a:p>
            <a:pPr lvl="2" algn="just">
              <a:lnSpc>
                <a:spcPct val="80000"/>
              </a:lnSpc>
              <a:buClr>
                <a:srgbClr val="FF0000"/>
              </a:buClr>
              <a:buFont typeface="Wingdings" pitchFamily="2" charset="2"/>
              <a:buChar char="ü"/>
            </a:pPr>
            <a:endParaRPr lang="es-ES" sz="2400" dirty="0"/>
          </a:p>
          <a:p>
            <a:pPr lvl="2" algn="just">
              <a:lnSpc>
                <a:spcPct val="80000"/>
              </a:lnSpc>
              <a:buClr>
                <a:srgbClr val="FF0000"/>
              </a:buClr>
            </a:pPr>
            <a:endParaRPr lang="en-GB" sz="24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bwMode="auto">
          <a:xfrm>
            <a:off x="0" y="0"/>
            <a:ext cx="9144000" cy="63813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indent="-255588" algn="just" eaLnBrk="0" hangingPunct="0">
              <a:spcBef>
                <a:spcPts val="400"/>
              </a:spcBef>
              <a:buClr>
                <a:schemeClr val="accent1"/>
              </a:buClr>
              <a:buSzPct val="68000"/>
              <a:buFont typeface="Wingdings 3" pitchFamily="18" charset="2"/>
              <a:buChar char=""/>
            </a:pPr>
            <a:r>
              <a:rPr lang="en-GB" sz="2400" dirty="0" smtClean="0"/>
              <a:t>The </a:t>
            </a:r>
            <a:r>
              <a:rPr lang="en-GB" sz="2400" dirty="0"/>
              <a:t>problem of the Spanish legislation was that it did not cover and guarantee the rights of a consumer in relations to banks because they could discuss the unfairness of a clause only in the declarative process, not in the mortgage enforcement proceeding. At the same time, in the mortgage enforcement proceeding the consumer could not argue the unfairness of a clause.  </a:t>
            </a:r>
            <a:endParaRPr lang="en-GB" sz="2400" dirty="0" smtClean="0"/>
          </a:p>
          <a:p>
            <a:pPr marL="365125" indent="-255588" algn="just" eaLnBrk="0" hangingPunct="0">
              <a:spcBef>
                <a:spcPts val="400"/>
              </a:spcBef>
              <a:buClr>
                <a:schemeClr val="accent1"/>
              </a:buClr>
              <a:buSzPct val="68000"/>
              <a:buFont typeface="Wingdings 3" pitchFamily="18" charset="2"/>
              <a:buChar char=""/>
            </a:pPr>
            <a:endParaRPr lang="es-ES" sz="2400" dirty="0"/>
          </a:p>
          <a:p>
            <a:pPr marL="365125" indent="-255588" algn="just" eaLnBrk="0" hangingPunct="0">
              <a:spcBef>
                <a:spcPts val="400"/>
              </a:spcBef>
              <a:buClr>
                <a:schemeClr val="accent1"/>
              </a:buClr>
              <a:buSzPct val="68000"/>
              <a:buFont typeface="Wingdings 3" pitchFamily="18" charset="2"/>
              <a:buChar char=""/>
            </a:pPr>
            <a:r>
              <a:rPr lang="en-GB" sz="2400" dirty="0" smtClean="0"/>
              <a:t>In </a:t>
            </a:r>
            <a:r>
              <a:rPr lang="en-GB" sz="2400" dirty="0"/>
              <a:t>this sense, according to that legislation, the consumer usually lost the mortgage enforcement proceeding, and after that if he/she wins the declarative process, in that moment it will be impossible the recuperation of the house, with the impact of this situation in the protection of rights of the Spanish consumer. </a:t>
            </a:r>
            <a:endParaRPr lang="es-ES" sz="2400" dirty="0"/>
          </a:p>
          <a:p>
            <a:pPr lvl="2" algn="just">
              <a:lnSpc>
                <a:spcPct val="80000"/>
              </a:lnSpc>
              <a:buClr>
                <a:srgbClr val="FF0000"/>
              </a:buClr>
            </a:pPr>
            <a:endParaRPr lang="en-GB" sz="24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bwMode="auto">
          <a:xfrm>
            <a:off x="0" y="0"/>
            <a:ext cx="9144000" cy="63813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indent="-255588" algn="just" eaLnBrk="0" hangingPunct="0">
              <a:spcBef>
                <a:spcPts val="400"/>
              </a:spcBef>
              <a:buClr>
                <a:schemeClr val="accent1"/>
              </a:buClr>
              <a:buSzPct val="68000"/>
              <a:buFont typeface="Wingdings 3" pitchFamily="18" charset="2"/>
              <a:buChar char=""/>
            </a:pPr>
            <a:r>
              <a:rPr lang="en-GB" sz="2400" dirty="0" smtClean="0"/>
              <a:t>After </a:t>
            </a:r>
            <a:r>
              <a:rPr lang="en-GB" sz="2400" dirty="0"/>
              <a:t>the Aziz case, </a:t>
            </a:r>
            <a:r>
              <a:rPr lang="en-GB" sz="2400" dirty="0" smtClean="0"/>
              <a:t>Spain </a:t>
            </a:r>
            <a:r>
              <a:rPr lang="en-GB" sz="2400" dirty="0"/>
              <a:t>changed the legislation to adapt it to the ECJ jurisprudence.  </a:t>
            </a:r>
            <a:endParaRPr lang="en-GB" sz="2400" dirty="0" smtClean="0"/>
          </a:p>
          <a:p>
            <a:pPr marL="365125" indent="-255588" algn="just" eaLnBrk="0" hangingPunct="0">
              <a:spcBef>
                <a:spcPts val="400"/>
              </a:spcBef>
              <a:buClr>
                <a:schemeClr val="accent1"/>
              </a:buClr>
              <a:buSzPct val="68000"/>
              <a:buFont typeface="Wingdings 3" pitchFamily="18" charset="2"/>
              <a:buChar char=""/>
            </a:pPr>
            <a:endParaRPr lang="en-GB" sz="2400" dirty="0"/>
          </a:p>
          <a:p>
            <a:pPr marL="365125" indent="-255588" algn="just" eaLnBrk="0" hangingPunct="0">
              <a:spcBef>
                <a:spcPts val="400"/>
              </a:spcBef>
              <a:buClr>
                <a:schemeClr val="accent1"/>
              </a:buClr>
              <a:buSzPct val="68000"/>
              <a:buFont typeface="Wingdings 3" pitchFamily="18" charset="2"/>
              <a:buChar char=""/>
            </a:pPr>
            <a:r>
              <a:rPr lang="en-GB" sz="2400" dirty="0" smtClean="0"/>
              <a:t>Nevertheless</a:t>
            </a:r>
            <a:r>
              <a:rPr lang="en-GB" sz="2400" dirty="0"/>
              <a:t>, </a:t>
            </a:r>
            <a:r>
              <a:rPr lang="en-GB" sz="2400" dirty="0" smtClean="0"/>
              <a:t>on 14 </a:t>
            </a:r>
            <a:r>
              <a:rPr lang="en-GB" sz="2400" dirty="0"/>
              <a:t>July </a:t>
            </a:r>
            <a:r>
              <a:rPr lang="en-GB" sz="2400" dirty="0" smtClean="0"/>
              <a:t>2014,  </a:t>
            </a:r>
            <a:r>
              <a:rPr lang="en-GB" sz="2400" dirty="0"/>
              <a:t>in the case </a:t>
            </a:r>
            <a:r>
              <a:rPr lang="en-GB" sz="2400" i="1" dirty="0" err="1"/>
              <a:t>Sánchez</a:t>
            </a:r>
            <a:r>
              <a:rPr lang="en-GB" sz="2400" i="1" dirty="0"/>
              <a:t> </a:t>
            </a:r>
            <a:r>
              <a:rPr lang="en-GB" sz="2400" i="1" dirty="0" err="1"/>
              <a:t>Morcillo</a:t>
            </a:r>
            <a:r>
              <a:rPr lang="en-GB" sz="2400" dirty="0"/>
              <a:t> (Juan </a:t>
            </a:r>
            <a:r>
              <a:rPr lang="en-GB" sz="2400" dirty="0" err="1"/>
              <a:t>Calros</a:t>
            </a:r>
            <a:r>
              <a:rPr lang="en-GB" sz="2400" dirty="0"/>
              <a:t> </a:t>
            </a:r>
            <a:r>
              <a:rPr lang="en-GB" sz="2400" dirty="0" err="1"/>
              <a:t>Sánchez</a:t>
            </a:r>
            <a:r>
              <a:rPr lang="en-GB" sz="2400" dirty="0"/>
              <a:t> </a:t>
            </a:r>
            <a:r>
              <a:rPr lang="en-GB" sz="2400" dirty="0" err="1"/>
              <a:t>Morcillo</a:t>
            </a:r>
            <a:r>
              <a:rPr lang="en-GB" sz="2400" dirty="0"/>
              <a:t> y </a:t>
            </a:r>
            <a:r>
              <a:rPr lang="en-GB" sz="2400" dirty="0" err="1"/>
              <a:t>María</a:t>
            </a:r>
            <a:r>
              <a:rPr lang="en-GB" sz="2400" dirty="0"/>
              <a:t> del Carmen </a:t>
            </a:r>
            <a:r>
              <a:rPr lang="en-GB" sz="2400" dirty="0" err="1"/>
              <a:t>Abril</a:t>
            </a:r>
            <a:r>
              <a:rPr lang="en-GB" sz="2400" dirty="0"/>
              <a:t> </a:t>
            </a:r>
            <a:r>
              <a:rPr lang="en-GB" sz="2400" dirty="0" err="1"/>
              <a:t>García</a:t>
            </a:r>
            <a:r>
              <a:rPr lang="en-GB" sz="2400" dirty="0"/>
              <a:t> v. </a:t>
            </a:r>
            <a:r>
              <a:rPr lang="en-GB" sz="2400" dirty="0" err="1"/>
              <a:t>Banco</a:t>
            </a:r>
            <a:r>
              <a:rPr lang="en-GB" sz="2400" dirty="0"/>
              <a:t> Bilbao </a:t>
            </a:r>
            <a:r>
              <a:rPr lang="en-GB" sz="2400" dirty="0" err="1"/>
              <a:t>Vizcaya</a:t>
            </a:r>
            <a:r>
              <a:rPr lang="en-GB" sz="2400" dirty="0"/>
              <a:t> </a:t>
            </a:r>
            <a:r>
              <a:rPr lang="en-GB" sz="2400" dirty="0" err="1"/>
              <a:t>Argentaria</a:t>
            </a:r>
            <a:r>
              <a:rPr lang="en-GB" sz="2400" dirty="0"/>
              <a:t> S.A., C-169/14), the ECJ once again failed against the Spanish legislation regarding the mortgage enforcement in order to guarantee consumer protection. </a:t>
            </a:r>
            <a:endParaRPr lang="en-GB" sz="2400" dirty="0" smtClean="0"/>
          </a:p>
          <a:p>
            <a:pPr marL="365125" indent="-255588" algn="just" eaLnBrk="0" hangingPunct="0">
              <a:spcBef>
                <a:spcPts val="400"/>
              </a:spcBef>
              <a:buClr>
                <a:schemeClr val="accent1"/>
              </a:buClr>
              <a:buSzPct val="68000"/>
              <a:buFont typeface="Wingdings 3" pitchFamily="18" charset="2"/>
              <a:buChar char=""/>
            </a:pPr>
            <a:endParaRPr lang="es-ES" sz="2400" dirty="0"/>
          </a:p>
          <a:p>
            <a:pPr lvl="2" algn="just">
              <a:lnSpc>
                <a:spcPct val="80000"/>
              </a:lnSpc>
              <a:buClr>
                <a:srgbClr val="FF0000"/>
              </a:buClr>
              <a:buFont typeface="Wingdings" pitchFamily="2" charset="2"/>
              <a:buChar char="ü"/>
            </a:pPr>
            <a:r>
              <a:rPr lang="en-GB" sz="2400" dirty="0" smtClean="0"/>
              <a:t>ECJ </a:t>
            </a:r>
            <a:r>
              <a:rPr lang="en-GB" sz="2400" dirty="0"/>
              <a:t>mentioned </a:t>
            </a:r>
            <a:r>
              <a:rPr lang="en-GB" sz="2400" dirty="0" err="1"/>
              <a:t>Banesto</a:t>
            </a:r>
            <a:r>
              <a:rPr lang="en-GB" sz="2400" dirty="0"/>
              <a:t> and Aziz cases, and observed that actually Spanish legislation in relation to mortgage enforcement "gives the seller or supplier, as a creditor seeking enforcement, the rights to bring an appeal against a decision ordering a stay of enforcement or declaring an unfair clause inapplicable, but does not permit, by contrast ,the consumer to exercise a right of appeal against a decision dismissing and objection to enforcement" (</a:t>
            </a:r>
            <a:r>
              <a:rPr lang="en-GB" sz="2400" dirty="0" err="1"/>
              <a:t>Sánchez</a:t>
            </a:r>
            <a:r>
              <a:rPr lang="en-GB" sz="2400" dirty="0"/>
              <a:t> </a:t>
            </a:r>
            <a:r>
              <a:rPr lang="en-GB" sz="2400" dirty="0" err="1"/>
              <a:t>Morcillo</a:t>
            </a:r>
            <a:r>
              <a:rPr lang="en-GB" sz="2400" dirty="0"/>
              <a:t>, C-169/14, paragraph 44).</a:t>
            </a:r>
            <a:endParaRPr lang="es-ES" sz="2400" dirty="0"/>
          </a:p>
          <a:p>
            <a:pPr lvl="2" algn="just">
              <a:lnSpc>
                <a:spcPct val="80000"/>
              </a:lnSpc>
              <a:buClr>
                <a:srgbClr val="FF0000"/>
              </a:buClr>
            </a:pPr>
            <a:endParaRPr lang="en-GB"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endParaRPr lang="es-ES"/>
          </a:p>
        </p:txBody>
      </p:sp>
      <p:sp>
        <p:nvSpPr>
          <p:cNvPr id="4" name="Rectangle 4"/>
          <p:cNvSpPr txBox="1">
            <a:spLocks noChangeArrowheads="1"/>
          </p:cNvSpPr>
          <p:nvPr/>
        </p:nvSpPr>
        <p:spPr bwMode="auto">
          <a:xfrm>
            <a:off x="685800" y="2130425"/>
            <a:ext cx="7772400" cy="1470025"/>
          </a:xfrm>
          <a:prstGeom prst="rect">
            <a:avLst/>
          </a:prstGeom>
          <a:noFill/>
          <a:ln w="9525">
            <a:noFill/>
            <a:miter lim="800000"/>
            <a:headEnd/>
            <a:tailEnd/>
          </a:ln>
        </p:spPr>
        <p:txBody>
          <a:bodyPr/>
          <a:lstStyle/>
          <a:p>
            <a:pPr algn="ctr">
              <a:lnSpc>
                <a:spcPct val="80000"/>
              </a:lnSpc>
            </a:pPr>
            <a:r>
              <a:rPr lang="es-ES" sz="3300" dirty="0">
                <a:latin typeface="Lucida Sans Unicode" pitchFamily="34" charset="0"/>
              </a:rPr>
              <a:t/>
            </a:r>
            <a:br>
              <a:rPr lang="es-ES" sz="3300" dirty="0">
                <a:latin typeface="Lucida Sans Unicode" pitchFamily="34" charset="0"/>
              </a:rPr>
            </a:br>
            <a:r>
              <a:rPr lang="es-ES" sz="4000" b="1" dirty="0">
                <a:latin typeface="Lucida Sans Unicode" pitchFamily="34" charset="0"/>
              </a:rPr>
              <a:t>1. </a:t>
            </a:r>
            <a:r>
              <a:rPr lang="en-US" sz="4000" b="1" dirty="0">
                <a:latin typeface="Lucida Sans Unicode" pitchFamily="34" charset="0"/>
              </a:rPr>
              <a:t>Motivation</a:t>
            </a:r>
            <a:r>
              <a:rPr lang="es-ES" sz="3300" dirty="0">
                <a:latin typeface="Lucida Sans Unicode" pitchFamily="34" charset="0"/>
              </a:rPr>
              <a:t/>
            </a:r>
            <a:br>
              <a:rPr lang="es-ES" sz="3300" dirty="0">
                <a:latin typeface="Lucida Sans Unicode" pitchFamily="34" charset="0"/>
              </a:rPr>
            </a:br>
            <a:endParaRPr lang="es-ES_tradnl" sz="3300" dirty="0">
              <a:latin typeface="Lucida Sans Unicode"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bwMode="auto">
          <a:xfrm>
            <a:off x="0" y="0"/>
            <a:ext cx="9144000" cy="63813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indent="-255588" algn="just" eaLnBrk="0" hangingPunct="0">
              <a:spcBef>
                <a:spcPts val="400"/>
              </a:spcBef>
              <a:buClr>
                <a:schemeClr val="accent1"/>
              </a:buClr>
              <a:buSzPct val="68000"/>
              <a:buFont typeface="Wingdings" pitchFamily="2" charset="2"/>
              <a:buChar char="Ø"/>
            </a:pPr>
            <a:r>
              <a:rPr lang="en-GB" sz="2400" dirty="0" smtClean="0"/>
              <a:t>We can see in this case </a:t>
            </a:r>
            <a:r>
              <a:rPr lang="en-GB" sz="2400" dirty="0" err="1" smtClean="0"/>
              <a:t>Sánchez</a:t>
            </a:r>
            <a:r>
              <a:rPr lang="en-GB" sz="2400" dirty="0" smtClean="0"/>
              <a:t> </a:t>
            </a:r>
            <a:r>
              <a:rPr lang="en-GB" sz="2400" dirty="0" err="1" smtClean="0"/>
              <a:t>Morcillo</a:t>
            </a:r>
            <a:r>
              <a:rPr lang="en-GB" sz="2400" dirty="0" smtClean="0"/>
              <a:t>, a confirmation of the </a:t>
            </a:r>
          </a:p>
          <a:p>
            <a:pPr algn="just"/>
            <a:r>
              <a:rPr lang="en-GB" sz="2400" b="1" dirty="0" smtClean="0"/>
              <a:t>principle </a:t>
            </a:r>
            <a:r>
              <a:rPr lang="en-GB" sz="2400" b="1" dirty="0"/>
              <a:t>of equality of arms </a:t>
            </a:r>
            <a:r>
              <a:rPr lang="en-GB" sz="2400" dirty="0"/>
              <a:t>(</a:t>
            </a:r>
            <a:r>
              <a:rPr lang="en-GB" sz="2400" dirty="0" err="1"/>
              <a:t>Sánchez</a:t>
            </a:r>
            <a:r>
              <a:rPr lang="en-GB" sz="2400" dirty="0"/>
              <a:t> </a:t>
            </a:r>
            <a:r>
              <a:rPr lang="en-GB" sz="2400" dirty="0" err="1"/>
              <a:t>Morcillo</a:t>
            </a:r>
            <a:r>
              <a:rPr lang="en-GB" sz="2400" dirty="0"/>
              <a:t>, C-169/14, paragraph 49</a:t>
            </a:r>
            <a:r>
              <a:rPr lang="en-GB" sz="2400" dirty="0" smtClean="0"/>
              <a:t>) which must govern the procedural legislation in this case.</a:t>
            </a:r>
            <a:r>
              <a:rPr lang="en-GB" sz="2400" dirty="0"/>
              <a:t> </a:t>
            </a:r>
          </a:p>
          <a:p>
            <a:endParaRPr lang="en-GB" sz="2400" dirty="0" smtClean="0"/>
          </a:p>
          <a:p>
            <a:r>
              <a:rPr lang="en-GB" sz="2400" dirty="0" smtClean="0"/>
              <a:t>Therefore</a:t>
            </a:r>
            <a:r>
              <a:rPr lang="en-GB" sz="2400" dirty="0"/>
              <a:t>, we can say </a:t>
            </a:r>
            <a:r>
              <a:rPr lang="en-GB" sz="2400" dirty="0" smtClean="0"/>
              <a:t>that: </a:t>
            </a:r>
          </a:p>
          <a:p>
            <a:pPr algn="just">
              <a:buFont typeface="Wingdings" pitchFamily="2" charset="2"/>
              <a:buChar char="ü"/>
            </a:pPr>
            <a:r>
              <a:rPr lang="en-GB" sz="2400" dirty="0" smtClean="0"/>
              <a:t> </a:t>
            </a:r>
            <a:r>
              <a:rPr lang="en-GB" sz="2400" dirty="0"/>
              <a:t>T</a:t>
            </a:r>
            <a:r>
              <a:rPr lang="en-GB" sz="2400" dirty="0" smtClean="0"/>
              <a:t>he </a:t>
            </a:r>
            <a:r>
              <a:rPr lang="en-GB" sz="2400" dirty="0"/>
              <a:t>so called </a:t>
            </a:r>
            <a:r>
              <a:rPr lang="en-GB" sz="2400" b="1" dirty="0"/>
              <a:t>procedural autonomy principle is actually greatly reduced</a:t>
            </a:r>
            <a:r>
              <a:rPr lang="en-GB" sz="2400" dirty="0"/>
              <a:t>, and that EU Member States when implementing and regulating their legal system must always guarantee the exercise of rights covered in EU </a:t>
            </a:r>
            <a:r>
              <a:rPr lang="en-GB" sz="2400" dirty="0" smtClean="0"/>
              <a:t>law, and particularly in the EU Consumer law.</a:t>
            </a:r>
          </a:p>
          <a:p>
            <a:pPr algn="just">
              <a:buFont typeface="Wingdings" pitchFamily="2" charset="2"/>
              <a:buChar char="ü"/>
            </a:pPr>
            <a:r>
              <a:rPr lang="en-GB" sz="2400" dirty="0" smtClean="0"/>
              <a:t>Moreover, the ECJ developed a </a:t>
            </a:r>
            <a:r>
              <a:rPr lang="es-ES" sz="2400" dirty="0" err="1" smtClean="0"/>
              <a:t>very</a:t>
            </a:r>
            <a:r>
              <a:rPr lang="es-ES" sz="2400" dirty="0" smtClean="0"/>
              <a:t> </a:t>
            </a:r>
            <a:r>
              <a:rPr lang="es-ES" sz="2400" dirty="0" err="1" smtClean="0"/>
              <a:t>interesting</a:t>
            </a:r>
            <a:r>
              <a:rPr lang="es-ES" sz="2400" dirty="0" smtClean="0"/>
              <a:t> </a:t>
            </a:r>
            <a:r>
              <a:rPr lang="es-ES" sz="2400" b="1" dirty="0" err="1" smtClean="0"/>
              <a:t>package</a:t>
            </a:r>
            <a:r>
              <a:rPr lang="es-ES" sz="2400" b="1" dirty="0" smtClean="0"/>
              <a:t> of </a:t>
            </a:r>
            <a:r>
              <a:rPr lang="es-ES" sz="2400" b="1" dirty="0" err="1" smtClean="0"/>
              <a:t>procedural</a:t>
            </a:r>
            <a:r>
              <a:rPr lang="es-ES" sz="2400" b="1" dirty="0" smtClean="0"/>
              <a:t> </a:t>
            </a:r>
            <a:r>
              <a:rPr lang="es-ES" sz="2400" b="1" dirty="0" err="1" smtClean="0"/>
              <a:t>rights</a:t>
            </a:r>
            <a:r>
              <a:rPr lang="es-ES" sz="2400" b="1" dirty="0" smtClean="0"/>
              <a:t> in </a:t>
            </a:r>
            <a:r>
              <a:rPr lang="es-ES" sz="2400" b="1" dirty="0" err="1" smtClean="0"/>
              <a:t>the</a:t>
            </a:r>
            <a:r>
              <a:rPr lang="es-ES" sz="2400" b="1" dirty="0" smtClean="0"/>
              <a:t> </a:t>
            </a:r>
            <a:r>
              <a:rPr lang="es-ES" sz="2400" b="1" dirty="0" err="1" smtClean="0"/>
              <a:t>Consumer</a:t>
            </a:r>
            <a:r>
              <a:rPr lang="es-ES" sz="2400" b="1" dirty="0" smtClean="0"/>
              <a:t> </a:t>
            </a:r>
            <a:r>
              <a:rPr lang="es-ES" sz="2400" b="1" dirty="0" err="1" smtClean="0"/>
              <a:t>Protection</a:t>
            </a:r>
            <a:r>
              <a:rPr lang="es-ES" sz="2400" b="1" dirty="0" smtClean="0"/>
              <a:t> Status</a:t>
            </a:r>
            <a:r>
              <a:rPr lang="es-ES" sz="2400" dirty="0" smtClean="0"/>
              <a:t>, </a:t>
            </a:r>
            <a:r>
              <a:rPr lang="es-ES" sz="2400" dirty="0" err="1" smtClean="0"/>
              <a:t>or</a:t>
            </a:r>
            <a:r>
              <a:rPr lang="es-ES" sz="2400" dirty="0" smtClean="0"/>
              <a:t> </a:t>
            </a:r>
            <a:r>
              <a:rPr lang="es-ES" sz="2400" dirty="0" err="1" smtClean="0"/>
              <a:t>maybe</a:t>
            </a:r>
            <a:r>
              <a:rPr lang="es-ES" sz="2400" dirty="0" smtClean="0"/>
              <a:t> </a:t>
            </a:r>
            <a:r>
              <a:rPr lang="es-ES" sz="2400" dirty="0" err="1" smtClean="0"/>
              <a:t>an</a:t>
            </a:r>
            <a:r>
              <a:rPr lang="es-ES" sz="2400" dirty="0" smtClean="0"/>
              <a:t> </a:t>
            </a:r>
            <a:r>
              <a:rPr lang="es-ES" sz="2400" b="1" dirty="0" smtClean="0"/>
              <a:t>EU </a:t>
            </a:r>
            <a:r>
              <a:rPr lang="es-ES" sz="2400" b="1" dirty="0" err="1" smtClean="0"/>
              <a:t>Consumer</a:t>
            </a:r>
            <a:r>
              <a:rPr lang="es-ES" sz="2400" b="1" dirty="0" smtClean="0"/>
              <a:t> </a:t>
            </a:r>
            <a:r>
              <a:rPr lang="es-ES" sz="2400" b="1" dirty="0" err="1" smtClean="0"/>
              <a:t>Procedural</a:t>
            </a:r>
            <a:r>
              <a:rPr lang="es-ES" sz="2400" b="1" dirty="0" smtClean="0"/>
              <a:t> Status </a:t>
            </a:r>
            <a:r>
              <a:rPr lang="en-GB" sz="2400" dirty="0" smtClean="0"/>
              <a:t>including a new </a:t>
            </a:r>
            <a:r>
              <a:rPr lang="en-GB" sz="2400" i="1" dirty="0" smtClean="0"/>
              <a:t>ex officio </a:t>
            </a:r>
            <a:r>
              <a:rPr lang="en-GB" sz="2400" dirty="0" smtClean="0"/>
              <a:t>action of national courts (outside their own legislation) and the principle of equality of arms witch must govern the </a:t>
            </a:r>
            <a:r>
              <a:rPr lang="en-GB" sz="2400" dirty="0" err="1" smtClean="0"/>
              <a:t>procediments</a:t>
            </a:r>
            <a:r>
              <a:rPr lang="en-GB" sz="2400" smtClean="0"/>
              <a:t>.</a:t>
            </a:r>
            <a:endParaRPr lang="es-ES" sz="2400" dirty="0"/>
          </a:p>
          <a:p>
            <a:pPr marL="365125" indent="-255588" algn="just" eaLnBrk="0" hangingPunct="0">
              <a:spcBef>
                <a:spcPts val="400"/>
              </a:spcBef>
              <a:buClr>
                <a:schemeClr val="accent1"/>
              </a:buClr>
              <a:buSzPct val="68000"/>
            </a:pPr>
            <a:r>
              <a:rPr lang="en-GB" sz="2400" dirty="0" smtClean="0"/>
              <a:t> </a:t>
            </a:r>
            <a:endParaRPr lang="en-GB" sz="2400" dirty="0"/>
          </a:p>
          <a:p>
            <a:pPr marL="365125" indent="-255588" algn="just" eaLnBrk="0" hangingPunct="0">
              <a:spcBef>
                <a:spcPts val="400"/>
              </a:spcBef>
              <a:buClr>
                <a:schemeClr val="accent1"/>
              </a:buClr>
              <a:buSzPct val="68000"/>
            </a:pPr>
            <a:endParaRPr lang="en-GB" sz="2400" dirty="0" smtClean="0"/>
          </a:p>
          <a:p>
            <a:pPr lvl="2" algn="just">
              <a:lnSpc>
                <a:spcPct val="80000"/>
              </a:lnSpc>
              <a:buClr>
                <a:srgbClr val="FF0000"/>
              </a:buClr>
            </a:pPr>
            <a:endParaRPr lang="en-GB" sz="24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scene3d>
              <a:camera prst="orthographicFront"/>
              <a:lightRig rig="soft" dir="t"/>
            </a:scene3d>
            <a:sp3d prstMaterial="softEdge">
              <a:bevelT w="25400" h="25400"/>
            </a:sp3d>
          </a:bodyPr>
          <a:lstStyle/>
          <a:p>
            <a:pPr>
              <a:defRPr/>
            </a:pPr>
            <a:r>
              <a:rPr lang="es-ES" dirty="0" smtClean="0"/>
              <a:t>THANK YOU FOR YOUR ATTENTION</a:t>
            </a:r>
            <a:endParaRPr lang="es-ES" dirty="0"/>
          </a:p>
        </p:txBody>
      </p:sp>
      <p:sp>
        <p:nvSpPr>
          <p:cNvPr id="28675" name="2 Subtítulo"/>
          <p:cNvSpPr>
            <a:spLocks noGrp="1"/>
          </p:cNvSpPr>
          <p:nvPr>
            <p:ph type="subTitle" idx="1"/>
          </p:nvPr>
        </p:nvSpPr>
        <p:spPr>
          <a:xfrm>
            <a:off x="685800" y="3611563"/>
            <a:ext cx="7772400" cy="1200150"/>
          </a:xfrm>
        </p:spPr>
        <p:txBody>
          <a:bodyPr/>
          <a:lstStyle/>
          <a:p>
            <a:pPr marR="0"/>
            <a:endParaRPr lang="es-ES"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2 Subtítulo"/>
          <p:cNvSpPr>
            <a:spLocks noGrp="1"/>
          </p:cNvSpPr>
          <p:nvPr>
            <p:ph type="subTitle" idx="1"/>
          </p:nvPr>
        </p:nvSpPr>
        <p:spPr>
          <a:xfrm>
            <a:off x="0" y="0"/>
            <a:ext cx="9144000" cy="5229200"/>
          </a:xfrm>
        </p:spPr>
        <p:txBody>
          <a:bodyPr/>
          <a:lstStyle/>
          <a:p>
            <a:pPr algn="l"/>
            <a:endParaRPr lang="it-IT" sz="1400" dirty="0" smtClean="0"/>
          </a:p>
          <a:p>
            <a:pPr algn="l"/>
            <a:r>
              <a:rPr lang="it-IT" sz="2400" b="1" i="1" dirty="0" smtClean="0"/>
              <a:t>REFERENCES</a:t>
            </a:r>
            <a:endParaRPr lang="it-IT" sz="2400" b="1" i="1" dirty="0" smtClean="0"/>
          </a:p>
          <a:p>
            <a:pPr algn="l">
              <a:spcBef>
                <a:spcPts val="0"/>
              </a:spcBef>
              <a:spcAft>
                <a:spcPts val="600"/>
              </a:spcAft>
            </a:pPr>
            <a:r>
              <a:rPr lang="it-IT" sz="1400" dirty="0" smtClean="0"/>
              <a:t>BILANCIA</a:t>
            </a:r>
            <a:r>
              <a:rPr lang="it-IT" sz="1400" dirty="0" smtClean="0"/>
              <a:t>, DE MARCO, E. (coord.)</a:t>
            </a:r>
            <a:r>
              <a:rPr lang="it-IT" sz="1400" i="1" dirty="0" smtClean="0"/>
              <a:t> </a:t>
            </a:r>
            <a:r>
              <a:rPr lang="it-IT" sz="1400" dirty="0" smtClean="0"/>
              <a:t>(2004). </a:t>
            </a:r>
            <a:r>
              <a:rPr lang="it-IT" sz="1400" i="1" dirty="0" smtClean="0"/>
              <a:t>La tutela multilivello dei diritti. Punti di crisi, problema apperti, momento di stabilizzacione</a:t>
            </a:r>
            <a:r>
              <a:rPr lang="it-IT" sz="1400" dirty="0" smtClean="0"/>
              <a:t>, Giufrè, Milán.</a:t>
            </a:r>
            <a:endParaRPr lang="es-ES" sz="1400" dirty="0" smtClean="0"/>
          </a:p>
          <a:p>
            <a:pPr algn="l">
              <a:spcBef>
                <a:spcPts val="0"/>
              </a:spcBef>
              <a:spcAft>
                <a:spcPts val="600"/>
              </a:spcAft>
            </a:pPr>
            <a:r>
              <a:rPr lang="en-GB" sz="1400" dirty="0" smtClean="0"/>
              <a:t>CHALMERS, D., DAVIES, G., MONTI, G. (2010). </a:t>
            </a:r>
            <a:r>
              <a:rPr lang="en-GB" sz="1400" i="1" dirty="0" smtClean="0"/>
              <a:t>European Union Law: Text and Materials</a:t>
            </a:r>
            <a:r>
              <a:rPr lang="en-GB" sz="1400" dirty="0" smtClean="0"/>
              <a:t>, 2ª </a:t>
            </a:r>
            <a:r>
              <a:rPr lang="en-GB" sz="1400" dirty="0" err="1" smtClean="0"/>
              <a:t>edición</a:t>
            </a:r>
            <a:r>
              <a:rPr lang="en-GB" sz="1400" dirty="0" smtClean="0"/>
              <a:t>, Cambridge University Press.</a:t>
            </a:r>
            <a:endParaRPr lang="es-ES" sz="1400" dirty="0" smtClean="0"/>
          </a:p>
          <a:p>
            <a:pPr algn="l">
              <a:spcBef>
                <a:spcPts val="0"/>
              </a:spcBef>
              <a:spcAft>
                <a:spcPts val="600"/>
              </a:spcAft>
            </a:pPr>
            <a:r>
              <a:rPr lang="es-ES" sz="1400" dirty="0" smtClean="0"/>
              <a:t>GÓMEZ SÁNCHEZ, Y.  (2011). </a:t>
            </a:r>
            <a:r>
              <a:rPr lang="es-ES" sz="1400" i="1" dirty="0" smtClean="0"/>
              <a:t>Constitucionalismo multinivel. Derechos Fundamentales</a:t>
            </a:r>
            <a:r>
              <a:rPr lang="es-ES" sz="1400" dirty="0" smtClean="0"/>
              <a:t>, Sanz y Torres.</a:t>
            </a:r>
          </a:p>
          <a:p>
            <a:pPr algn="l">
              <a:spcBef>
                <a:spcPts val="0"/>
              </a:spcBef>
              <a:spcAft>
                <a:spcPts val="600"/>
              </a:spcAft>
            </a:pPr>
            <a:r>
              <a:rPr lang="en-US" sz="1400" dirty="0" smtClean="0"/>
              <a:t>MAK, V. (2008), </a:t>
            </a:r>
            <a:r>
              <a:rPr lang="en-US" sz="1400" dirty="0" err="1" smtClean="0"/>
              <a:t>Harmonistation</a:t>
            </a:r>
            <a:r>
              <a:rPr lang="en-US" sz="1400" dirty="0" smtClean="0"/>
              <a:t> </a:t>
            </a:r>
            <a:r>
              <a:rPr lang="en-US" sz="1400" dirty="0" err="1" smtClean="0"/>
              <a:t>thorught</a:t>
            </a:r>
            <a:r>
              <a:rPr lang="en-US" sz="1400" dirty="0" smtClean="0"/>
              <a:t> 'Directive-related' and 'Cross-Directive' interpretation: the role of the ECJ in the </a:t>
            </a:r>
            <a:r>
              <a:rPr lang="en-US" sz="1400" dirty="0" err="1" smtClean="0"/>
              <a:t>devolpment</a:t>
            </a:r>
            <a:r>
              <a:rPr lang="en-US" sz="1400" dirty="0" smtClean="0"/>
              <a:t> of European Consumer Law", </a:t>
            </a:r>
            <a:r>
              <a:rPr lang="en-US" sz="1400" dirty="0" err="1" smtClean="0"/>
              <a:t>Tiburg</a:t>
            </a:r>
            <a:r>
              <a:rPr lang="en-US" sz="1400" dirty="0" smtClean="0"/>
              <a:t> Institute of Comparative and Transnational Law Working Paper 2008/8, available at: http://www.ssrn.com/link/Tilburg-TICOM.html</a:t>
            </a:r>
            <a:endParaRPr lang="es-ES" sz="1400" dirty="0" smtClean="0"/>
          </a:p>
          <a:p>
            <a:pPr algn="l">
              <a:spcBef>
                <a:spcPts val="0"/>
              </a:spcBef>
              <a:spcAft>
                <a:spcPts val="600"/>
              </a:spcAft>
            </a:pPr>
            <a:r>
              <a:rPr lang="en-US" sz="1400" dirty="0" smtClean="0"/>
              <a:t>MICKILITZ , H-W. (2013), "Mohamed Aziz-sympathetic and </a:t>
            </a:r>
            <a:r>
              <a:rPr lang="en-US" sz="1400" dirty="0" err="1" smtClean="0"/>
              <a:t>activits</a:t>
            </a:r>
            <a:r>
              <a:rPr lang="en-US" sz="1400" dirty="0" smtClean="0"/>
              <a:t>, but did the Court get it wrong?", ECLN Conference Florence 2013 When The ECJ Gets It Wrong, available at: </a:t>
            </a:r>
            <a:r>
              <a:rPr lang="en-US" sz="1400" u="sng" dirty="0" smtClean="0">
                <a:hlinkClick r:id="rId2"/>
              </a:rPr>
              <a:t>http://www.ecln.net/tl_files/ECLN/Florence%202013/Micklitz%20-%20The%20ECJ%20gets%20it%20wrong%20Aziz-30-11-14.pdf</a:t>
            </a:r>
            <a:r>
              <a:rPr lang="en-US" sz="1400" dirty="0" smtClean="0"/>
              <a:t> </a:t>
            </a:r>
            <a:endParaRPr lang="es-ES" sz="1400" dirty="0" smtClean="0"/>
          </a:p>
          <a:p>
            <a:pPr algn="l">
              <a:spcBef>
                <a:spcPts val="0"/>
              </a:spcBef>
              <a:spcAft>
                <a:spcPts val="600"/>
              </a:spcAft>
            </a:pPr>
            <a:r>
              <a:rPr lang="en-US" sz="1400" dirty="0" smtClean="0"/>
              <a:t>SCHMID, (2006), C., "The ECJ as a Constitutional and Private Law Court. A Methodological Comparison", ZERP Discussion Paper 4/2006, available at: </a:t>
            </a:r>
            <a:r>
              <a:rPr lang="en-US" sz="1400" u="sng" dirty="0" smtClean="0">
                <a:hlinkClick r:id="rId3"/>
              </a:rPr>
              <a:t>http://www.zerp.uni-bremen.de/index.pl</a:t>
            </a:r>
            <a:endParaRPr lang="es-ES" sz="1400" dirty="0" smtClean="0"/>
          </a:p>
          <a:p>
            <a:pPr algn="l">
              <a:spcBef>
                <a:spcPts val="0"/>
              </a:spcBef>
              <a:spcAft>
                <a:spcPts val="600"/>
              </a:spcAft>
            </a:pPr>
            <a:r>
              <a:rPr lang="es-ES" sz="1400" dirty="0" smtClean="0"/>
              <a:t>SARRIÓN ESTEVE, J. (2011), “El nuevo horizonte constitucional para la Unión Europea: a propósito de la entrada en vigor del Tratado de Lisboa y la Carta de  Derechos Fundamentales”, </a:t>
            </a:r>
            <a:r>
              <a:rPr lang="es-ES" sz="1400" i="1" dirty="0" err="1" smtClean="0"/>
              <a:t>CefLegal</a:t>
            </a:r>
            <a:r>
              <a:rPr lang="es-ES" sz="1400" i="1" dirty="0" smtClean="0"/>
              <a:t>: </a:t>
            </a:r>
            <a:r>
              <a:rPr lang="es-ES" sz="1400" i="1" dirty="0" smtClean="0"/>
              <a:t>Revista Práctica </a:t>
            </a:r>
            <a:r>
              <a:rPr lang="es-ES" sz="1400" i="1" dirty="0" smtClean="0"/>
              <a:t>de Derecho</a:t>
            </a:r>
            <a:r>
              <a:rPr lang="es-ES" sz="1400" dirty="0" smtClean="0"/>
              <a:t>, nº 121</a:t>
            </a:r>
            <a:r>
              <a:rPr lang="es-ES" dirty="0" smtClean="0"/>
              <a:t>.</a:t>
            </a:r>
          </a:p>
          <a:p>
            <a:pPr marR="0"/>
            <a:endParaRPr lang="es-E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Subtítulo"/>
          <p:cNvSpPr txBox="1">
            <a:spLocks/>
          </p:cNvSpPr>
          <p:nvPr/>
        </p:nvSpPr>
        <p:spPr bwMode="auto">
          <a:xfrm>
            <a:off x="251520" y="260648"/>
            <a:ext cx="8892480" cy="51845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marR="0" lvl="0" indent="-255588" algn="just" defTabSz="914400" rtl="0" eaLnBrk="0" fontAlgn="base" latinLnBrk="0" hangingPunct="0">
              <a:lnSpc>
                <a:spcPct val="100000"/>
              </a:lnSpc>
              <a:spcBef>
                <a:spcPts val="400"/>
              </a:spcBef>
              <a:spcAft>
                <a:spcPct val="0"/>
              </a:spcAft>
              <a:buClr>
                <a:schemeClr val="accent1"/>
              </a:buClr>
              <a:buSzPct val="68000"/>
              <a:buFont typeface="Wingdings" pitchFamily="2" charset="2"/>
              <a:buChar char="Ø"/>
              <a:tabLst>
                <a:tab pos="361950" algn="l"/>
              </a:tabLst>
              <a:defRP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 The role of the European Court of Justice (ECJ) as a interpreter of private law has been questioned with two arguments: 1)An interpretative gap in the ECJ interpretation in the preliminary reference procedure, while the implementation takes place at national level with rules created outside the scope of the ECJ; 2)the lack of a an adequate methodology in private law matters (</a:t>
            </a:r>
            <a:r>
              <a:rPr kumimoji="0" lang="en-US" sz="2500" b="0" i="0" u="none" strike="noStrike" kern="1200" cap="none" spc="0" normalizeH="0" baseline="0" noProof="0" dirty="0" err="1" smtClean="0">
                <a:ln>
                  <a:noFill/>
                </a:ln>
                <a:solidFill>
                  <a:schemeClr val="tx1"/>
                </a:solidFill>
                <a:effectLst/>
                <a:uLnTx/>
                <a:uFillTx/>
                <a:latin typeface="+mn-lt"/>
                <a:ea typeface="+mn-ea"/>
                <a:cs typeface="+mn-cs"/>
              </a:rPr>
              <a:t>Schmid</a:t>
            </a:r>
            <a:r>
              <a:rPr kumimoji="0" lang="en-US" sz="2500" b="0" i="0" u="none" strike="noStrike" kern="1200" cap="none" spc="0" normalizeH="0" baseline="0" noProof="0" dirty="0" smtClean="0">
                <a:ln>
                  <a:noFill/>
                </a:ln>
                <a:solidFill>
                  <a:schemeClr val="tx1"/>
                </a:solidFill>
                <a:effectLst/>
                <a:uLnTx/>
                <a:uFillTx/>
                <a:latin typeface="+mn-lt"/>
                <a:ea typeface="+mn-ea"/>
                <a:cs typeface="+mn-cs"/>
              </a:rPr>
              <a:t>, 2006) </a:t>
            </a:r>
          </a:p>
          <a:p>
            <a:pPr marL="365125" marR="0" lvl="0" indent="-255588" algn="just" defTabSz="914400" rtl="0" eaLnBrk="0" fontAlgn="base" latinLnBrk="0" hangingPunct="0">
              <a:lnSpc>
                <a:spcPct val="100000"/>
              </a:lnSpc>
              <a:spcBef>
                <a:spcPts val="400"/>
              </a:spcBef>
              <a:spcAft>
                <a:spcPct val="0"/>
              </a:spcAft>
              <a:buClr>
                <a:schemeClr val="accent1"/>
              </a:buClr>
              <a:buSzPct val="68000"/>
              <a:buFont typeface="Wingdings 3" pitchFamily="18" charset="2"/>
              <a:buChar char=""/>
              <a:tabLst>
                <a:tab pos="361950" algn="l"/>
              </a:tabLst>
              <a:defRPr/>
            </a:pPr>
            <a:endParaRPr kumimoji="0" lang="en-US" sz="2500" b="0" i="0" u="none" strike="noStrike" kern="1200" cap="none" spc="0" normalizeH="0" baseline="0" noProof="0" dirty="0" smtClean="0">
              <a:ln>
                <a:noFill/>
              </a:ln>
              <a:solidFill>
                <a:schemeClr val="tx1"/>
              </a:solidFill>
              <a:effectLst/>
              <a:uLnTx/>
              <a:uFillTx/>
              <a:latin typeface="+mn-lt"/>
              <a:ea typeface="+mn-ea"/>
              <a:cs typeface="+mn-cs"/>
            </a:endParaRPr>
          </a:p>
          <a:p>
            <a:pPr marL="365125" marR="0" lvl="0" indent="-255588" algn="just" defTabSz="914400" rtl="0" eaLnBrk="0" fontAlgn="base" latinLnBrk="0" hangingPunct="0">
              <a:lnSpc>
                <a:spcPct val="100000"/>
              </a:lnSpc>
              <a:spcBef>
                <a:spcPts val="400"/>
              </a:spcBef>
              <a:spcAft>
                <a:spcPct val="0"/>
              </a:spcAft>
              <a:buClr>
                <a:schemeClr val="accent1"/>
              </a:buClr>
              <a:buSzPct val="68000"/>
              <a:buFont typeface="Wingdings" pitchFamily="2" charset="2"/>
              <a:buChar char="Ø"/>
              <a:tabLst>
                <a:tab pos="361950" algn="l"/>
              </a:tabLst>
              <a:defRP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However, taking into account the ECJ case law, we can say that the ECJ is developing a genuine European consumer procedural law (</a:t>
            </a:r>
            <a:r>
              <a:rPr kumimoji="0" lang="en-US" sz="2500" b="0" i="0" u="none" strike="noStrike" kern="1200" cap="none" spc="0" normalizeH="0" baseline="0" noProof="0" dirty="0" err="1" smtClean="0">
                <a:ln>
                  <a:noFill/>
                </a:ln>
                <a:solidFill>
                  <a:schemeClr val="tx1"/>
                </a:solidFill>
                <a:effectLst/>
                <a:uLnTx/>
                <a:uFillTx/>
                <a:latin typeface="+mn-lt"/>
                <a:ea typeface="+mn-ea"/>
                <a:cs typeface="+mn-cs"/>
              </a:rPr>
              <a:t>Mickilitz</a:t>
            </a:r>
            <a:r>
              <a:rPr kumimoji="0" lang="en-US" sz="2500" b="0" i="0" u="none" strike="noStrike" kern="1200" cap="none" spc="0" normalizeH="0" baseline="0" noProof="0" dirty="0" smtClean="0">
                <a:ln>
                  <a:noFill/>
                </a:ln>
                <a:solidFill>
                  <a:schemeClr val="tx1"/>
                </a:solidFill>
                <a:effectLst/>
                <a:uLnTx/>
                <a:uFillTx/>
                <a:latin typeface="+mn-lt"/>
                <a:ea typeface="+mn-ea"/>
                <a:cs typeface="+mn-cs"/>
              </a:rPr>
              <a:t>, 2014</a:t>
            </a:r>
            <a:r>
              <a:rPr kumimoji="0" lang="en-US" sz="2500" b="0" i="0" u="none" strike="noStrike" kern="1200" cap="none" spc="0" normalizeH="0" baseline="0" noProof="0" dirty="0" smtClean="0">
                <a:ln>
                  <a:noFill/>
                </a:ln>
                <a:solidFill>
                  <a:schemeClr val="tx1"/>
                </a:solidFill>
                <a:effectLst/>
                <a:uLnTx/>
                <a:uFillTx/>
                <a:latin typeface="+mn-lt"/>
                <a:ea typeface="+mn-ea"/>
                <a:cs typeface="+mn-cs"/>
              </a:rPr>
              <a:t>), and the European consumer law </a:t>
            </a:r>
            <a:r>
              <a:rPr kumimoji="0" lang="en-US" sz="2500" b="0" i="0" u="none" strike="noStrike" kern="1200" cap="none" spc="0" normalizeH="0" noProof="0" dirty="0" smtClean="0">
                <a:ln>
                  <a:noFill/>
                </a:ln>
                <a:solidFill>
                  <a:schemeClr val="tx1"/>
                </a:solidFill>
                <a:effectLst/>
                <a:uLnTx/>
                <a:uFillTx/>
                <a:latin typeface="+mn-lt"/>
                <a:ea typeface="+mn-ea"/>
                <a:cs typeface="+mn-cs"/>
              </a:rPr>
              <a:t>may benefit from a proactive approach of the Court  (</a:t>
            </a:r>
            <a:r>
              <a:rPr kumimoji="0" lang="en-US" sz="2500" b="0" i="0" u="none" strike="noStrike" kern="1200" cap="none" spc="0" normalizeH="0" noProof="0" dirty="0" err="1" smtClean="0">
                <a:ln>
                  <a:noFill/>
                </a:ln>
                <a:solidFill>
                  <a:schemeClr val="tx1"/>
                </a:solidFill>
                <a:effectLst/>
                <a:uLnTx/>
                <a:uFillTx/>
                <a:latin typeface="+mn-lt"/>
                <a:ea typeface="+mn-ea"/>
                <a:cs typeface="+mn-cs"/>
              </a:rPr>
              <a:t>Mak</a:t>
            </a:r>
            <a:r>
              <a:rPr kumimoji="0" lang="en-US" sz="2500" b="0" i="0" u="none" strike="noStrike" kern="1200" cap="none" spc="0" normalizeH="0" noProof="0" dirty="0" smtClean="0">
                <a:ln>
                  <a:noFill/>
                </a:ln>
                <a:solidFill>
                  <a:schemeClr val="tx1"/>
                </a:solidFill>
                <a:effectLst/>
                <a:uLnTx/>
                <a:uFillTx/>
                <a:latin typeface="+mn-lt"/>
                <a:ea typeface="+mn-ea"/>
                <a:cs typeface="+mn-cs"/>
              </a:rPr>
              <a:t>, 2008)</a:t>
            </a:r>
            <a:endParaRPr kumimoji="0" lang="es-ES" sz="25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txBox="1">
            <a:spLocks/>
          </p:cNvSpPr>
          <p:nvPr/>
        </p:nvSpPr>
        <p:spPr bwMode="auto">
          <a:xfrm>
            <a:off x="251520" y="260648"/>
            <a:ext cx="8892480" cy="51845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marR="0" lvl="0" indent="-255588" algn="just" defTabSz="914400" rtl="0" eaLnBrk="0" fontAlgn="base" latinLnBrk="0" hangingPunct="0">
              <a:lnSpc>
                <a:spcPct val="100000"/>
              </a:lnSpc>
              <a:spcBef>
                <a:spcPts val="400"/>
              </a:spcBef>
              <a:spcAft>
                <a:spcPct val="0"/>
              </a:spcAft>
              <a:buClr>
                <a:schemeClr val="accent1"/>
              </a:buClr>
              <a:buSzPct val="68000"/>
              <a:buFont typeface="Wingdings" pitchFamily="2" charset="2"/>
              <a:buChar char="Ø"/>
              <a:tabLst>
                <a:tab pos="361950" algn="l"/>
              </a:tabLst>
              <a:defRP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 The aim of this conference is to make an approach to the development of a </a:t>
            </a:r>
            <a:r>
              <a:rPr kumimoji="0" lang="en-US" sz="2500" b="1" i="0" u="none" strike="noStrike" kern="1200" cap="none" spc="0" normalizeH="0" baseline="0" noProof="0" dirty="0" smtClean="0">
                <a:ln>
                  <a:noFill/>
                </a:ln>
                <a:solidFill>
                  <a:schemeClr val="tx1"/>
                </a:solidFill>
                <a:effectLst/>
                <a:uLnTx/>
                <a:uFillTx/>
                <a:latin typeface="+mn-lt"/>
                <a:ea typeface="+mn-ea"/>
                <a:cs typeface="+mn-cs"/>
              </a:rPr>
              <a:t>Consumer Protection status in the ECJ case law</a:t>
            </a:r>
            <a:r>
              <a:rPr kumimoji="0" lang="en-US" sz="2500" b="0" i="0" u="none" strike="noStrike" kern="1200" cap="none" spc="0" normalizeH="0" baseline="0" noProof="0" dirty="0" smtClean="0">
                <a:ln>
                  <a:noFill/>
                </a:ln>
                <a:solidFill>
                  <a:schemeClr val="tx1"/>
                </a:solidFill>
                <a:effectLst/>
                <a:uLnTx/>
                <a:uFillTx/>
                <a:latin typeface="+mn-lt"/>
                <a:ea typeface="+mn-ea"/>
                <a:cs typeface="+mn-cs"/>
              </a:rPr>
              <a:t>. </a:t>
            </a:r>
          </a:p>
          <a:p>
            <a:pPr marL="365125" marR="0" lvl="0" indent="-255588" algn="just" defTabSz="914400" rtl="0" eaLnBrk="0" fontAlgn="base" latinLnBrk="0" hangingPunct="0">
              <a:lnSpc>
                <a:spcPct val="100000"/>
              </a:lnSpc>
              <a:spcBef>
                <a:spcPts val="400"/>
              </a:spcBef>
              <a:spcAft>
                <a:spcPct val="0"/>
              </a:spcAft>
              <a:buClr>
                <a:schemeClr val="accent1"/>
              </a:buClr>
              <a:buSzPct val="68000"/>
              <a:buFont typeface="Wingdings 3" pitchFamily="18" charset="2"/>
              <a:buChar char=""/>
              <a:tabLst>
                <a:tab pos="361950" algn="l"/>
              </a:tabLst>
              <a:defRPr/>
            </a:pPr>
            <a:endParaRPr kumimoji="0" lang="en-US" sz="2500" b="0" i="0" u="none" strike="noStrike" kern="1200" cap="none" spc="0" normalizeH="0" baseline="0" noProof="0" dirty="0" smtClean="0">
              <a:ln>
                <a:noFill/>
              </a:ln>
              <a:solidFill>
                <a:schemeClr val="tx1"/>
              </a:solidFill>
              <a:effectLst/>
              <a:uLnTx/>
              <a:uFillTx/>
              <a:latin typeface="+mn-lt"/>
              <a:ea typeface="+mn-ea"/>
              <a:cs typeface="+mn-cs"/>
            </a:endParaRPr>
          </a:p>
          <a:p>
            <a:pPr marL="365125" marR="0" lvl="0" indent="-255588" algn="just" defTabSz="914400" rtl="0" eaLnBrk="0" fontAlgn="base" latinLnBrk="0" hangingPunct="0">
              <a:lnSpc>
                <a:spcPct val="100000"/>
              </a:lnSpc>
              <a:spcBef>
                <a:spcPts val="400"/>
              </a:spcBef>
              <a:spcAft>
                <a:spcPct val="0"/>
              </a:spcAft>
              <a:buClr>
                <a:schemeClr val="accent1"/>
              </a:buClr>
              <a:buSzPct val="68000"/>
              <a:buFont typeface="Wingdings" pitchFamily="2" charset="2"/>
              <a:buChar char="Ø"/>
              <a:tabLst>
                <a:tab pos="361950" algn="l"/>
              </a:tabLst>
              <a:defRP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Certainly </a:t>
            </a:r>
            <a:r>
              <a:rPr kumimoji="0" lang="en-GB" sz="2500" b="0" i="0" u="none" strike="noStrike" kern="1200" cap="none" spc="0" normalizeH="0" baseline="0" noProof="0" dirty="0" smtClean="0">
                <a:ln>
                  <a:noFill/>
                </a:ln>
                <a:solidFill>
                  <a:schemeClr val="tx1"/>
                </a:solidFill>
                <a:effectLst/>
                <a:uLnTx/>
                <a:uFillTx/>
                <a:latin typeface="+mn-lt"/>
                <a:ea typeface="+mn-ea"/>
                <a:cs typeface="+mn-cs"/>
              </a:rPr>
              <a:t>when there is not a regulation in EU law, Member States possess a procedural autonomy in order to make their own regulation. We can think than out of the Consumer Protection directive, EU Member States are free. However, this called procedural autonomy must respect and guarantee the exercise of EU fundamental rights, including  (as we will see) consumer protection. </a:t>
            </a:r>
            <a:endParaRPr kumimoji="0" lang="es-ES" sz="25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scene3d>
              <a:camera prst="orthographicFront"/>
              <a:lightRig rig="soft" dir="t"/>
            </a:scene3d>
            <a:sp3d prstMaterial="softEdge">
              <a:bevelT w="25400" h="25400"/>
            </a:sp3d>
          </a:bodyPr>
          <a:lstStyle/>
          <a:p>
            <a:pPr eaLnBrk="1" fontAlgn="auto" hangingPunct="1">
              <a:spcAft>
                <a:spcPts val="0"/>
              </a:spcAft>
              <a:defRPr/>
            </a:pPr>
            <a:r>
              <a:rPr lang="es-ES" dirty="0" smtClean="0">
                <a:solidFill>
                  <a:schemeClr val="tx1"/>
                </a:solidFill>
              </a:rPr>
              <a:t/>
            </a:r>
            <a:br>
              <a:rPr lang="es-ES" dirty="0" smtClean="0">
                <a:solidFill>
                  <a:schemeClr val="tx1"/>
                </a:solidFill>
              </a:rPr>
            </a:br>
            <a:endParaRPr lang="es-ES_tradnl" dirty="0" smtClean="0">
              <a:solidFill>
                <a:schemeClr val="tx1"/>
              </a:solidFill>
            </a:endParaRPr>
          </a:p>
        </p:txBody>
      </p:sp>
      <p:sp>
        <p:nvSpPr>
          <p:cNvPr id="18435" name="Rectangle 5"/>
          <p:cNvSpPr>
            <a:spLocks noGrp="1" noChangeArrowheads="1"/>
          </p:cNvSpPr>
          <p:nvPr>
            <p:ph type="subTitle" idx="1"/>
          </p:nvPr>
        </p:nvSpPr>
        <p:spPr>
          <a:xfrm>
            <a:off x="684213" y="2349500"/>
            <a:ext cx="7772400" cy="2735263"/>
          </a:xfrm>
        </p:spPr>
        <p:txBody>
          <a:bodyPr/>
          <a:lstStyle/>
          <a:p>
            <a:pPr marR="0" algn="ctr" eaLnBrk="1" hangingPunct="1"/>
            <a:r>
              <a:rPr lang="es-ES" sz="4000" b="1" dirty="0" smtClean="0">
                <a:solidFill>
                  <a:schemeClr val="tx1"/>
                </a:solidFill>
                <a:latin typeface="Lucida Sans Unicode" pitchFamily="34" charset="0"/>
                <a:cs typeface="Arial" charset="0"/>
              </a:rPr>
              <a:t>2.</a:t>
            </a:r>
            <a:r>
              <a:rPr lang="en-US" sz="4000" b="1" dirty="0" smtClean="0">
                <a:solidFill>
                  <a:schemeClr val="tx1"/>
                </a:solidFill>
                <a:latin typeface="Lucida Sans Unicode" pitchFamily="34" charset="0"/>
                <a:cs typeface="Arial" charset="0"/>
              </a:rPr>
              <a:t> Methodology</a:t>
            </a:r>
          </a:p>
          <a:p>
            <a:pPr marR="0" algn="ctr" eaLnBrk="1" hangingPunct="1"/>
            <a:r>
              <a:rPr lang="en-GB" sz="2000" b="1" i="1" dirty="0" smtClean="0"/>
              <a:t>Multilevel constitutionalism as theoretical perspective and EU law prevalence</a:t>
            </a:r>
            <a:endParaRPr lang="es-ES" sz="2000" i="1" dirty="0" smtClean="0"/>
          </a:p>
          <a:p>
            <a:pPr marR="0" algn="ctr" eaLnBrk="1" hangingPunct="1"/>
            <a:endParaRPr lang="en-GB" sz="4000" b="1" dirty="0" smtClean="0">
              <a:solidFill>
                <a:schemeClr val="tx1"/>
              </a:solidFill>
              <a:latin typeface="Lucida Sans Unicode" pitchFamily="34" charset="0"/>
              <a:cs typeface="Arial" charset="0"/>
            </a:endParaRPr>
          </a:p>
          <a:p>
            <a:pPr marR="0" eaLnBrk="1" hangingPunct="1"/>
            <a:r>
              <a:rPr lang="es-ES" sz="4400" dirty="0" smtClean="0">
                <a:solidFill>
                  <a:schemeClr val="tx1"/>
                </a:solidFill>
              </a:rPr>
              <a:t> </a:t>
            </a:r>
            <a:endParaRPr lang="es-ES" sz="4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bwMode="auto">
          <a:xfrm>
            <a:off x="251520" y="260648"/>
            <a:ext cx="8892480" cy="51845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marR="0" lvl="0" indent="-255588" algn="just" defTabSz="914400" rtl="0" eaLnBrk="0" fontAlgn="base" latinLnBrk="0" hangingPunct="0">
              <a:lnSpc>
                <a:spcPct val="100000"/>
              </a:lnSpc>
              <a:spcBef>
                <a:spcPts val="400"/>
              </a:spcBef>
              <a:spcAft>
                <a:spcPct val="0"/>
              </a:spcAft>
              <a:buClr>
                <a:schemeClr val="accent1"/>
              </a:buClr>
              <a:buSzPct val="68000"/>
              <a:buFont typeface="Wingdings" pitchFamily="2" charset="2"/>
              <a:buChar char="Ø"/>
              <a:tabLst>
                <a:tab pos="361950" algn="l"/>
              </a:tabLst>
              <a:defRPr/>
            </a:pPr>
            <a:r>
              <a:rPr kumimoji="0" lang="en-GB" sz="2500" b="0" i="0" u="none" strike="noStrike" kern="1200" cap="none" spc="0" normalizeH="0" baseline="0" noProof="0" dirty="0" smtClean="0">
                <a:ln>
                  <a:noFill/>
                </a:ln>
                <a:solidFill>
                  <a:schemeClr val="tx1"/>
                </a:solidFill>
                <a:effectLst/>
                <a:uLnTx/>
                <a:uFillTx/>
                <a:latin typeface="+mn-lt"/>
                <a:ea typeface="+mn-ea"/>
                <a:cs typeface="+mn-cs"/>
              </a:rPr>
              <a:t>Certainly we live immersed in a European legal space based on a context of legal systems with different levels which are increasingly intervened (</a:t>
            </a:r>
            <a:r>
              <a:rPr kumimoji="0" lang="en-GB" sz="2500" b="0" i="0" u="none" strike="noStrike" kern="1200" cap="none" spc="0" normalizeH="0" baseline="0" noProof="0" dirty="0" err="1" smtClean="0">
                <a:ln>
                  <a:noFill/>
                </a:ln>
                <a:solidFill>
                  <a:schemeClr val="tx1"/>
                </a:solidFill>
                <a:effectLst/>
                <a:uLnTx/>
                <a:uFillTx/>
                <a:latin typeface="+mn-lt"/>
                <a:ea typeface="+mn-ea"/>
                <a:cs typeface="+mn-cs"/>
              </a:rPr>
              <a:t>Gómez</a:t>
            </a:r>
            <a:r>
              <a:rPr kumimoji="0" lang="en-GB" sz="25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2500" b="0" i="0" u="none" strike="noStrike" kern="1200" cap="none" spc="0" normalizeH="0" baseline="0" noProof="0" dirty="0" err="1" smtClean="0">
                <a:ln>
                  <a:noFill/>
                </a:ln>
                <a:solidFill>
                  <a:schemeClr val="tx1"/>
                </a:solidFill>
                <a:effectLst/>
                <a:uLnTx/>
                <a:uFillTx/>
                <a:latin typeface="+mn-lt"/>
                <a:ea typeface="+mn-ea"/>
                <a:cs typeface="+mn-cs"/>
              </a:rPr>
              <a:t>Sánchez</a:t>
            </a:r>
            <a:r>
              <a:rPr kumimoji="0" lang="en-GB" sz="2500" b="0" i="0" u="none" strike="noStrike" kern="1200" cap="none" spc="0" normalizeH="0" baseline="0" noProof="0" dirty="0" smtClean="0">
                <a:ln>
                  <a:noFill/>
                </a:ln>
                <a:solidFill>
                  <a:schemeClr val="tx1"/>
                </a:solidFill>
                <a:effectLst/>
                <a:uLnTx/>
                <a:uFillTx/>
                <a:latin typeface="+mn-lt"/>
                <a:ea typeface="+mn-ea"/>
                <a:cs typeface="+mn-cs"/>
              </a:rPr>
              <a:t>, 2011: 20). </a:t>
            </a:r>
          </a:p>
          <a:p>
            <a:pPr marL="365125" marR="0" lvl="0" indent="-255588" algn="just" defTabSz="914400" rtl="0" eaLnBrk="0" fontAlgn="base" latinLnBrk="0" hangingPunct="0">
              <a:lnSpc>
                <a:spcPct val="100000"/>
              </a:lnSpc>
              <a:spcBef>
                <a:spcPts val="400"/>
              </a:spcBef>
              <a:spcAft>
                <a:spcPct val="0"/>
              </a:spcAft>
              <a:buClr>
                <a:schemeClr val="accent1"/>
              </a:buClr>
              <a:buSzPct val="68000"/>
              <a:buFont typeface="Wingdings 3" pitchFamily="18" charset="2"/>
              <a:buChar char=""/>
              <a:tabLst>
                <a:tab pos="361950" algn="l"/>
              </a:tabLst>
              <a:defRPr/>
            </a:pPr>
            <a:endParaRPr kumimoji="0" lang="en-GB" sz="2500" b="0" i="0" u="none" strike="noStrike" kern="1200" cap="none" spc="0" normalizeH="0" baseline="0" noProof="0" dirty="0" smtClean="0">
              <a:ln>
                <a:noFill/>
              </a:ln>
              <a:solidFill>
                <a:schemeClr val="tx1"/>
              </a:solidFill>
              <a:effectLst/>
              <a:uLnTx/>
              <a:uFillTx/>
              <a:latin typeface="+mn-lt"/>
              <a:ea typeface="+mn-ea"/>
              <a:cs typeface="+mn-cs"/>
            </a:endParaRPr>
          </a:p>
          <a:p>
            <a:pPr marL="365125" marR="0" lvl="0" indent="-255588" algn="just" defTabSz="914400" rtl="0" eaLnBrk="0" fontAlgn="base" latinLnBrk="0" hangingPunct="0">
              <a:lnSpc>
                <a:spcPct val="100000"/>
              </a:lnSpc>
              <a:spcBef>
                <a:spcPts val="400"/>
              </a:spcBef>
              <a:spcAft>
                <a:spcPct val="0"/>
              </a:spcAft>
              <a:buClr>
                <a:schemeClr val="accent1"/>
              </a:buClr>
              <a:buSzPct val="68000"/>
              <a:buFont typeface="Wingdings" pitchFamily="2" charset="2"/>
              <a:buChar char="Ø"/>
              <a:tabLst>
                <a:tab pos="361950" algn="l"/>
              </a:tabLst>
              <a:defRPr/>
            </a:pPr>
            <a:r>
              <a:rPr kumimoji="0" lang="en-GB" sz="2500" b="0" i="0" u="none" strike="noStrike" kern="1200" cap="none" spc="0" normalizeH="0" baseline="0" noProof="0" dirty="0" smtClean="0">
                <a:ln>
                  <a:noFill/>
                </a:ln>
                <a:solidFill>
                  <a:schemeClr val="tx1"/>
                </a:solidFill>
                <a:effectLst/>
                <a:uLnTx/>
                <a:uFillTx/>
                <a:latin typeface="+mn-lt"/>
                <a:ea typeface="+mn-ea"/>
                <a:cs typeface="+mn-cs"/>
              </a:rPr>
              <a:t>Therefore we need a theoretical key to approach and try to explain these relationships, in order to make a good study of any element included in these relationships (as for example the Consumer protection status)</a:t>
            </a:r>
          </a:p>
          <a:p>
            <a:pPr marL="365125" marR="0" lvl="0" indent="-255588" algn="just" defTabSz="914400" rtl="0" eaLnBrk="0" fontAlgn="base" latinLnBrk="0" hangingPunct="0">
              <a:lnSpc>
                <a:spcPct val="100000"/>
              </a:lnSpc>
              <a:spcBef>
                <a:spcPts val="400"/>
              </a:spcBef>
              <a:spcAft>
                <a:spcPct val="0"/>
              </a:spcAft>
              <a:buClr>
                <a:schemeClr val="accent1"/>
              </a:buClr>
              <a:buSzPct val="68000"/>
              <a:buFont typeface="Wingdings 3" pitchFamily="18" charset="2"/>
              <a:buChar char=""/>
              <a:tabLst>
                <a:tab pos="361950" algn="l"/>
              </a:tabLst>
              <a:defRPr/>
            </a:pPr>
            <a:endParaRPr kumimoji="0" lang="es-ES" sz="2500" b="0" i="0" u="none" strike="noStrike" kern="1200" cap="none" spc="0" normalizeH="0" baseline="0" noProof="0" dirty="0" smtClean="0">
              <a:ln>
                <a:noFill/>
              </a:ln>
              <a:solidFill>
                <a:schemeClr val="tx1"/>
              </a:solidFill>
              <a:effectLst/>
              <a:uLnTx/>
              <a:uFillTx/>
              <a:latin typeface="+mn-lt"/>
              <a:ea typeface="+mn-ea"/>
              <a:cs typeface="+mn-cs"/>
            </a:endParaRPr>
          </a:p>
          <a:p>
            <a:pPr marL="365125" marR="0" lvl="0" indent="-255588" algn="just" defTabSz="914400" rtl="0" eaLnBrk="0" fontAlgn="base" latinLnBrk="0" hangingPunct="0">
              <a:lnSpc>
                <a:spcPct val="100000"/>
              </a:lnSpc>
              <a:spcBef>
                <a:spcPts val="400"/>
              </a:spcBef>
              <a:spcAft>
                <a:spcPct val="0"/>
              </a:spcAft>
              <a:buClr>
                <a:schemeClr val="accent1"/>
              </a:buClr>
              <a:buSzPct val="68000"/>
              <a:buFont typeface="Wingdings 3" pitchFamily="18" charset="2"/>
              <a:buChar char=""/>
              <a:tabLst>
                <a:tab pos="361950" algn="l"/>
              </a:tabLst>
              <a:defRPr/>
            </a:pPr>
            <a:endParaRPr kumimoji="0" lang="en-US" sz="2500" b="0" i="0" u="none" strike="noStrike" kern="1200" cap="none" spc="0" normalizeH="0" baseline="0" noProof="0" dirty="0" smtClean="0">
              <a:ln>
                <a:noFill/>
              </a:ln>
              <a:solidFill>
                <a:schemeClr val="tx1"/>
              </a:solidFill>
              <a:effectLst/>
              <a:uLnTx/>
              <a:uFillTx/>
              <a:latin typeface="+mn-lt"/>
              <a:ea typeface="+mn-ea"/>
              <a:cs typeface="+mn-cs"/>
            </a:endParaRPr>
          </a:p>
          <a:p>
            <a:pPr marL="365125" marR="0" lvl="0" indent="-255588" algn="just" defTabSz="914400" rtl="0" eaLnBrk="0" fontAlgn="base" latinLnBrk="0" hangingPunct="0">
              <a:lnSpc>
                <a:spcPct val="100000"/>
              </a:lnSpc>
              <a:spcBef>
                <a:spcPts val="400"/>
              </a:spcBef>
              <a:spcAft>
                <a:spcPct val="0"/>
              </a:spcAft>
              <a:buClr>
                <a:schemeClr val="accent1"/>
              </a:buClr>
              <a:buSzPct val="68000"/>
              <a:buFont typeface="Wingdings 3" pitchFamily="18" charset="2"/>
              <a:buChar char=""/>
              <a:tabLst>
                <a:tab pos="361950" algn="l"/>
              </a:tabLst>
              <a:defRPr/>
            </a:pPr>
            <a:endParaRPr kumimoji="0" lang="en-US" sz="25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txBox="1">
            <a:spLocks/>
          </p:cNvSpPr>
          <p:nvPr/>
        </p:nvSpPr>
        <p:spPr bwMode="auto">
          <a:xfrm>
            <a:off x="251520" y="260648"/>
            <a:ext cx="8892480" cy="51845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marR="0" lvl="0" indent="-255588" algn="just" defTabSz="914400" rtl="0" eaLnBrk="0" fontAlgn="base" latinLnBrk="0" hangingPunct="0">
              <a:lnSpc>
                <a:spcPct val="100000"/>
              </a:lnSpc>
              <a:spcBef>
                <a:spcPts val="400"/>
              </a:spcBef>
              <a:spcAft>
                <a:spcPct val="0"/>
              </a:spcAft>
              <a:buClr>
                <a:schemeClr val="accent1"/>
              </a:buClr>
              <a:buSzPct val="68000"/>
              <a:buFont typeface="Wingdings" pitchFamily="2" charset="2"/>
              <a:buChar char="Ø"/>
              <a:tabLst>
                <a:tab pos="361950" algn="l"/>
              </a:tabLst>
              <a:defRP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2500" b="0" i="0" u="none" strike="noStrike" kern="1200" cap="none" spc="0" normalizeH="0" baseline="0" noProof="0" dirty="0" smtClean="0">
                <a:ln>
                  <a:noFill/>
                </a:ln>
                <a:solidFill>
                  <a:schemeClr val="tx1"/>
                </a:solidFill>
                <a:effectLst/>
                <a:uLnTx/>
                <a:uFillTx/>
                <a:latin typeface="+mn-lt"/>
                <a:ea typeface="+mn-ea"/>
                <a:cs typeface="+mn-cs"/>
              </a:rPr>
              <a:t>A good theoretical approach is the multi-level constitutionalism, particularly when we need to make an approach to fundamental rights protection (</a:t>
            </a:r>
            <a:r>
              <a:rPr kumimoji="0" lang="en-GB" sz="2500" b="0" i="0" u="none" strike="noStrike" kern="1200" cap="none" spc="0" normalizeH="0" baseline="0" noProof="0" dirty="0" err="1" smtClean="0">
                <a:ln>
                  <a:noFill/>
                </a:ln>
                <a:solidFill>
                  <a:schemeClr val="tx1"/>
                </a:solidFill>
                <a:effectLst/>
                <a:uLnTx/>
                <a:uFillTx/>
                <a:latin typeface="+mn-lt"/>
                <a:ea typeface="+mn-ea"/>
                <a:cs typeface="+mn-cs"/>
              </a:rPr>
              <a:t>Bilancia</a:t>
            </a:r>
            <a:r>
              <a:rPr kumimoji="0" lang="en-GB" sz="2500" b="0" i="0" u="none" strike="noStrike" kern="1200" cap="none" spc="0" normalizeH="0" baseline="0" noProof="0" dirty="0" smtClean="0">
                <a:ln>
                  <a:noFill/>
                </a:ln>
                <a:solidFill>
                  <a:schemeClr val="tx1"/>
                </a:solidFill>
                <a:effectLst/>
                <a:uLnTx/>
                <a:uFillTx/>
                <a:latin typeface="+mn-lt"/>
                <a:ea typeface="+mn-ea"/>
                <a:cs typeface="+mn-cs"/>
              </a:rPr>
              <a:t>, De Marco, 2008). </a:t>
            </a:r>
          </a:p>
          <a:p>
            <a:pPr marL="365125" marR="0" lvl="0" indent="-255588" algn="just" defTabSz="914400" rtl="0" eaLnBrk="0" fontAlgn="base" latinLnBrk="0" hangingPunct="0">
              <a:lnSpc>
                <a:spcPct val="100000"/>
              </a:lnSpc>
              <a:spcBef>
                <a:spcPts val="400"/>
              </a:spcBef>
              <a:spcAft>
                <a:spcPct val="0"/>
              </a:spcAft>
              <a:buClr>
                <a:schemeClr val="accent1"/>
              </a:buClr>
              <a:buSzPct val="68000"/>
              <a:buFont typeface="Wingdings" pitchFamily="2" charset="2"/>
              <a:buChar char="Ø"/>
              <a:tabLst>
                <a:tab pos="361950" algn="l"/>
              </a:tabLst>
              <a:defRPr/>
            </a:pPr>
            <a:endParaRPr kumimoji="0" lang="en-GB" sz="2500" b="0" i="0" u="none" strike="noStrike" kern="1200" cap="none" spc="0" normalizeH="0" baseline="0" noProof="0" dirty="0" smtClean="0">
              <a:ln>
                <a:noFill/>
              </a:ln>
              <a:solidFill>
                <a:schemeClr val="tx1"/>
              </a:solidFill>
              <a:effectLst/>
              <a:uLnTx/>
              <a:uFillTx/>
              <a:latin typeface="+mn-lt"/>
              <a:ea typeface="+mn-ea"/>
              <a:cs typeface="+mn-cs"/>
            </a:endParaRPr>
          </a:p>
          <a:p>
            <a:pPr marL="365125" marR="0" lvl="0" indent="-255588" algn="just" defTabSz="914400" rtl="0" eaLnBrk="0" fontAlgn="base" latinLnBrk="0" hangingPunct="0">
              <a:lnSpc>
                <a:spcPct val="100000"/>
              </a:lnSpc>
              <a:spcBef>
                <a:spcPts val="400"/>
              </a:spcBef>
              <a:spcAft>
                <a:spcPct val="0"/>
              </a:spcAft>
              <a:buClr>
                <a:schemeClr val="accent1"/>
              </a:buClr>
              <a:buSzPct val="68000"/>
              <a:buFont typeface="Wingdings 3" pitchFamily="18" charset="2"/>
              <a:buChar char=""/>
              <a:tabLst>
                <a:tab pos="361950" algn="l"/>
              </a:tabLst>
              <a:defRPr/>
            </a:pPr>
            <a:endParaRPr kumimoji="0" lang="en-GB" sz="2500" b="0" i="0" u="none" strike="noStrike" kern="1200" cap="none" spc="0" normalizeH="0" baseline="0" noProof="0" dirty="0" smtClean="0">
              <a:ln>
                <a:noFill/>
              </a:ln>
              <a:solidFill>
                <a:schemeClr val="tx1"/>
              </a:solidFill>
              <a:effectLst/>
              <a:uLnTx/>
              <a:uFillTx/>
              <a:latin typeface="+mn-lt"/>
              <a:ea typeface="+mn-ea"/>
              <a:cs typeface="+mn-cs"/>
            </a:endParaRPr>
          </a:p>
          <a:p>
            <a:pPr marL="620713" marR="0" lvl="1" indent="-228600" algn="just" defTabSz="914400" rtl="0" eaLnBrk="0" fontAlgn="base" latinLnBrk="0" hangingPunct="0">
              <a:lnSpc>
                <a:spcPct val="100000"/>
              </a:lnSpc>
              <a:spcBef>
                <a:spcPts val="325"/>
              </a:spcBef>
              <a:spcAft>
                <a:spcPct val="0"/>
              </a:spcAft>
              <a:buClr>
                <a:schemeClr val="accent1"/>
              </a:buClr>
              <a:buSzTx/>
              <a:buFont typeface="Wingdings" pitchFamily="2" charset="2"/>
              <a:buChar char="ü"/>
              <a:tabLst>
                <a:tab pos="361950" algn="l"/>
              </a:tabLst>
              <a:defRPr/>
            </a:pPr>
            <a:r>
              <a:rPr kumimoji="0" lang="en-GB" sz="2100" b="0" i="0" u="none" strike="noStrike" kern="1200" cap="none" spc="0" normalizeH="0" baseline="0" noProof="0" dirty="0" smtClean="0">
                <a:ln>
                  <a:noFill/>
                </a:ln>
                <a:solidFill>
                  <a:schemeClr val="tx1"/>
                </a:solidFill>
                <a:effectLst/>
                <a:uLnTx/>
                <a:uFillTx/>
                <a:latin typeface="+mn-lt"/>
                <a:ea typeface="+mn-ea"/>
                <a:cs typeface="+mn-cs"/>
              </a:rPr>
              <a:t>Specially after the entry into force of Lisbon Treaty in 2009 when we can speak about a new constitutional horizon (</a:t>
            </a:r>
            <a:r>
              <a:rPr kumimoji="0" lang="en-GB" sz="2100" b="0" i="1" u="none" strike="noStrike" kern="1200" cap="none" spc="0" normalizeH="0" baseline="0" noProof="0" dirty="0" err="1" smtClean="0">
                <a:ln>
                  <a:noFill/>
                </a:ln>
                <a:solidFill>
                  <a:schemeClr val="tx1"/>
                </a:solidFill>
                <a:effectLst/>
                <a:uLnTx/>
                <a:uFillTx/>
                <a:latin typeface="+mn-lt"/>
                <a:ea typeface="+mn-ea"/>
                <a:cs typeface="+mn-cs"/>
              </a:rPr>
              <a:t>horizonte</a:t>
            </a:r>
            <a:r>
              <a:rPr kumimoji="0" lang="en-GB" sz="2100" b="0" i="1" u="none" strike="noStrike" kern="1200" cap="none" spc="0" normalizeH="0" baseline="0" noProof="0" dirty="0" smtClean="0">
                <a:ln>
                  <a:noFill/>
                </a:ln>
                <a:solidFill>
                  <a:schemeClr val="tx1"/>
                </a:solidFill>
                <a:effectLst/>
                <a:uLnTx/>
                <a:uFillTx/>
                <a:latin typeface="+mn-lt"/>
                <a:ea typeface="+mn-ea"/>
                <a:cs typeface="+mn-cs"/>
              </a:rPr>
              <a:t> </a:t>
            </a:r>
            <a:r>
              <a:rPr kumimoji="0" lang="en-GB" sz="2100" b="0" i="1" u="none" strike="noStrike" kern="1200" cap="none" spc="0" normalizeH="0" baseline="0" noProof="0" dirty="0" err="1" smtClean="0">
                <a:ln>
                  <a:noFill/>
                </a:ln>
                <a:solidFill>
                  <a:schemeClr val="tx1"/>
                </a:solidFill>
                <a:effectLst/>
                <a:uLnTx/>
                <a:uFillTx/>
                <a:latin typeface="+mn-lt"/>
                <a:ea typeface="+mn-ea"/>
                <a:cs typeface="+mn-cs"/>
              </a:rPr>
              <a:t>constitucional</a:t>
            </a:r>
            <a:r>
              <a:rPr kumimoji="0" lang="en-GB" sz="2100" b="0" i="0" u="none" strike="noStrike" kern="1200" cap="none" spc="0" normalizeH="0" baseline="0" noProof="0" dirty="0" smtClean="0">
                <a:ln>
                  <a:noFill/>
                </a:ln>
                <a:solidFill>
                  <a:schemeClr val="tx1"/>
                </a:solidFill>
                <a:effectLst/>
                <a:uLnTx/>
                <a:uFillTx/>
                <a:latin typeface="+mn-lt"/>
                <a:ea typeface="+mn-ea"/>
                <a:cs typeface="+mn-cs"/>
              </a:rPr>
              <a:t>) in the relations between EU law and national law (</a:t>
            </a:r>
            <a:r>
              <a:rPr kumimoji="0" lang="en-GB" sz="2100" b="0" i="0" u="none" strike="noStrike" kern="1200" cap="none" spc="0" normalizeH="0" baseline="0" noProof="0" dirty="0" err="1" smtClean="0">
                <a:ln>
                  <a:noFill/>
                </a:ln>
                <a:solidFill>
                  <a:schemeClr val="tx1"/>
                </a:solidFill>
                <a:effectLst/>
                <a:uLnTx/>
                <a:uFillTx/>
                <a:latin typeface="+mn-lt"/>
                <a:ea typeface="+mn-ea"/>
                <a:cs typeface="+mn-cs"/>
              </a:rPr>
              <a:t>Sarrión</a:t>
            </a:r>
            <a:r>
              <a:rPr kumimoji="0" lang="en-GB" sz="21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2100" b="0" i="0" u="none" strike="noStrike" kern="1200" cap="none" spc="0" normalizeH="0" baseline="0" noProof="0" dirty="0" err="1" smtClean="0">
                <a:ln>
                  <a:noFill/>
                </a:ln>
                <a:solidFill>
                  <a:schemeClr val="tx1"/>
                </a:solidFill>
                <a:effectLst/>
                <a:uLnTx/>
                <a:uFillTx/>
                <a:latin typeface="+mn-lt"/>
                <a:ea typeface="+mn-ea"/>
                <a:cs typeface="+mn-cs"/>
              </a:rPr>
              <a:t>Esteve</a:t>
            </a:r>
            <a:r>
              <a:rPr kumimoji="0" lang="en-GB" sz="2100" b="0" i="0" u="none" strike="noStrike" kern="1200" cap="none" spc="0" normalizeH="0" baseline="0" noProof="0" dirty="0" smtClean="0">
                <a:ln>
                  <a:noFill/>
                </a:ln>
                <a:solidFill>
                  <a:schemeClr val="tx1"/>
                </a:solidFill>
                <a:effectLst/>
                <a:uLnTx/>
                <a:uFillTx/>
                <a:latin typeface="+mn-lt"/>
                <a:ea typeface="+mn-ea"/>
                <a:cs typeface="+mn-cs"/>
              </a:rPr>
              <a:t>, 2011), or rather a type of </a:t>
            </a:r>
            <a:r>
              <a:rPr kumimoji="0" lang="en-GB" sz="2100" b="1" i="1" u="none" strike="noStrike" kern="1200" cap="none" spc="0" normalizeH="0" baseline="0" noProof="0" dirty="0" smtClean="0">
                <a:ln>
                  <a:noFill/>
                </a:ln>
                <a:solidFill>
                  <a:schemeClr val="tx1"/>
                </a:solidFill>
                <a:effectLst/>
                <a:uLnTx/>
                <a:uFillTx/>
                <a:latin typeface="+mn-lt"/>
                <a:ea typeface="+mn-ea"/>
                <a:cs typeface="+mn-cs"/>
              </a:rPr>
              <a:t>new constitutional paradigm.</a:t>
            </a:r>
            <a:endParaRPr kumimoji="0" lang="en-US" sz="2100" b="1" i="1" u="none" strike="noStrike" kern="1200" cap="none" spc="0" normalizeH="0" baseline="0" noProof="0" dirty="0" smtClean="0">
              <a:ln>
                <a:noFill/>
              </a:ln>
              <a:solidFill>
                <a:schemeClr val="tx1"/>
              </a:solidFill>
              <a:effectLst/>
              <a:uLnTx/>
              <a:uFillTx/>
              <a:latin typeface="+mn-lt"/>
              <a:ea typeface="+mn-ea"/>
              <a:cs typeface="+mn-cs"/>
            </a:endParaRPr>
          </a:p>
          <a:p>
            <a:pPr marL="365125" marR="0" lvl="0" indent="-255588" algn="just" defTabSz="914400" rtl="0" eaLnBrk="0" fontAlgn="base" latinLnBrk="0" hangingPunct="0">
              <a:lnSpc>
                <a:spcPct val="100000"/>
              </a:lnSpc>
              <a:spcBef>
                <a:spcPts val="400"/>
              </a:spcBef>
              <a:spcAft>
                <a:spcPct val="0"/>
              </a:spcAft>
              <a:buClr>
                <a:schemeClr val="accent1"/>
              </a:buClr>
              <a:buSzPct val="68000"/>
              <a:buFont typeface="Wingdings 3" pitchFamily="18" charset="2"/>
              <a:buChar char=""/>
              <a:tabLst>
                <a:tab pos="361950" algn="l"/>
              </a:tabLst>
              <a:defRPr/>
            </a:pPr>
            <a:endParaRPr kumimoji="0" lang="en-US" sz="2500" b="0" i="0" u="none" strike="noStrike" kern="1200" cap="none" spc="0" normalizeH="0" baseline="0" noProof="0" dirty="0" smtClean="0">
              <a:ln>
                <a:noFill/>
              </a:ln>
              <a:solidFill>
                <a:schemeClr val="tx1"/>
              </a:solidFill>
              <a:effectLst/>
              <a:uLnTx/>
              <a:uFillTx/>
              <a:latin typeface="+mn-lt"/>
              <a:ea typeface="+mn-ea"/>
              <a:cs typeface="+mn-cs"/>
            </a:endParaRPr>
          </a:p>
          <a:p>
            <a:pPr marL="365125" marR="0" lvl="0" indent="-255588" algn="just" defTabSz="914400" rtl="0" eaLnBrk="0" fontAlgn="base" latinLnBrk="0" hangingPunct="0">
              <a:lnSpc>
                <a:spcPct val="100000"/>
              </a:lnSpc>
              <a:spcBef>
                <a:spcPts val="400"/>
              </a:spcBef>
              <a:spcAft>
                <a:spcPct val="0"/>
              </a:spcAft>
              <a:buClr>
                <a:schemeClr val="accent1"/>
              </a:buClr>
              <a:buSzPct val="68000"/>
              <a:buFont typeface="Wingdings 3" pitchFamily="18" charset="2"/>
              <a:buChar char=""/>
              <a:tabLst>
                <a:tab pos="361950" algn="l"/>
              </a:tabLst>
              <a:defRPr/>
            </a:pPr>
            <a:r>
              <a:rPr kumimoji="0" lang="en-GB" sz="2500" b="0" i="0" u="none" strike="noStrike" kern="1200" cap="none" spc="0" normalizeH="0" baseline="0" noProof="0" dirty="0" smtClean="0">
                <a:ln>
                  <a:noFill/>
                </a:ln>
                <a:solidFill>
                  <a:schemeClr val="tx1"/>
                </a:solidFill>
                <a:effectLst/>
                <a:uLnTx/>
                <a:uFillTx/>
                <a:latin typeface="+mn-lt"/>
                <a:ea typeface="+mn-ea"/>
                <a:cs typeface="+mn-cs"/>
              </a:rPr>
              <a:t> </a:t>
            </a:r>
            <a:endParaRPr kumimoji="0" lang="es-ES" sz="25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scene3d>
              <a:camera prst="orthographicFront"/>
              <a:lightRig rig="soft" dir="t"/>
            </a:scene3d>
            <a:sp3d prstMaterial="softEdge">
              <a:bevelT w="25400" h="25400"/>
            </a:sp3d>
          </a:bodyPr>
          <a:lstStyle/>
          <a:p>
            <a:pPr eaLnBrk="1" fontAlgn="auto" hangingPunct="1">
              <a:spcAft>
                <a:spcPts val="0"/>
              </a:spcAft>
              <a:defRPr/>
            </a:pPr>
            <a:r>
              <a:rPr lang="es-ES" dirty="0" smtClean="0">
                <a:solidFill>
                  <a:schemeClr val="tx1"/>
                </a:solidFill>
              </a:rPr>
              <a:t/>
            </a:r>
            <a:br>
              <a:rPr lang="es-ES" dirty="0" smtClean="0">
                <a:solidFill>
                  <a:schemeClr val="tx1"/>
                </a:solidFill>
              </a:rPr>
            </a:br>
            <a:endParaRPr lang="es-ES_tradnl" dirty="0" smtClean="0">
              <a:solidFill>
                <a:schemeClr val="tx1"/>
              </a:solidFill>
            </a:endParaRPr>
          </a:p>
        </p:txBody>
      </p:sp>
      <p:sp>
        <p:nvSpPr>
          <p:cNvPr id="18435" name="Rectangle 5"/>
          <p:cNvSpPr>
            <a:spLocks noGrp="1" noChangeArrowheads="1"/>
          </p:cNvSpPr>
          <p:nvPr>
            <p:ph type="subTitle" idx="1"/>
          </p:nvPr>
        </p:nvSpPr>
        <p:spPr>
          <a:xfrm>
            <a:off x="684213" y="2349500"/>
            <a:ext cx="7772400" cy="2735263"/>
          </a:xfrm>
        </p:spPr>
        <p:txBody>
          <a:bodyPr/>
          <a:lstStyle/>
          <a:p>
            <a:pPr marR="0" algn="ctr" eaLnBrk="1" hangingPunct="1"/>
            <a:r>
              <a:rPr lang="es-ES" sz="4000" b="1" dirty="0" smtClean="0">
                <a:solidFill>
                  <a:schemeClr val="tx1"/>
                </a:solidFill>
                <a:latin typeface="Lucida Sans Unicode" pitchFamily="34" charset="0"/>
                <a:cs typeface="Arial" charset="0"/>
              </a:rPr>
              <a:t>3.</a:t>
            </a:r>
            <a:r>
              <a:rPr lang="en-US" sz="4000" b="1" dirty="0" smtClean="0">
                <a:solidFill>
                  <a:schemeClr val="tx1"/>
                </a:solidFill>
                <a:latin typeface="Lucida Sans Unicode" pitchFamily="34" charset="0"/>
                <a:cs typeface="Arial" charset="0"/>
              </a:rPr>
              <a:t> Prevalence of EU law and autonomy of National Law</a:t>
            </a:r>
          </a:p>
          <a:p>
            <a:pPr marR="0" algn="ctr" eaLnBrk="1" hangingPunct="1"/>
            <a:endParaRPr lang="en-GB" sz="4000" b="1" dirty="0" smtClean="0">
              <a:solidFill>
                <a:schemeClr val="tx1"/>
              </a:solidFill>
              <a:latin typeface="Lucida Sans Unicode" pitchFamily="34" charset="0"/>
              <a:cs typeface="Arial" charset="0"/>
            </a:endParaRPr>
          </a:p>
          <a:p>
            <a:pPr marR="0" eaLnBrk="1" hangingPunct="1"/>
            <a:r>
              <a:rPr lang="es-ES" sz="4400" dirty="0" smtClean="0">
                <a:solidFill>
                  <a:schemeClr val="tx1"/>
                </a:solidFill>
              </a:rPr>
              <a:t> </a:t>
            </a:r>
            <a:endParaRPr lang="es-ES" sz="4400" dirty="0" smtClean="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Diapositiva 1&quot;/&gt;&lt;property id=&quot;20307&quot; value=&quot;258&quot;/&gt;&lt;/object&gt;&lt;object type=&quot;3&quot; unique_id=&quot;10005&quot;&gt;&lt;property id=&quot;20148&quot; value=&quot;5&quot;/&gt;&lt;property id=&quot;20300&quot; value=&quot;Diapositiva 2&quot;/&gt;&lt;property id=&quot;20307&quot; value=&quot;325&quot;/&gt;&lt;/object&gt;&lt;object type=&quot;3&quot; unique_id=&quot;10006&quot;&gt;&lt;property id=&quot;20148&quot; value=&quot;5&quot;/&gt;&lt;property id=&quot;20300&quot; value=&quot;Diapositiva 3&quot;/&gt;&lt;property id=&quot;20307&quot; value=&quot;394&quot;/&gt;&lt;/object&gt;&lt;object type=&quot;3&quot; unique_id=&quot;10008&quot;&gt;&lt;property id=&quot;20148&quot; value=&quot;5&quot;/&gt;&lt;property id=&quot;20300&quot; value=&quot;Diapositiva 10 - &amp;quot;&amp;#x0D;&amp;#x0A;&amp;quot;&quot;/&gt;&lt;property id=&quot;20307&quot; value=&quot;377&quot;/&gt;&lt;/object&gt;&lt;object type=&quot;3&quot; unique_id=&quot;10009&quot;&gt;&lt;property id=&quot;20148&quot; value=&quot;5&quot;/&gt;&lt;property id=&quot;20300&quot; value=&quot;Diapositiva 11 - &amp;quot;2. Origin and development of constitutional limits doctrine.&amp;quot;&quot;/&gt;&lt;property id=&quot;20307&quot; value=&quot;378&quot;/&gt;&lt;/object&gt;&lt;object type=&quot;3&quot; unique_id=&quot;11749&quot;&gt;&lt;property id=&quot;20148&quot; value=&quot;5&quot;/&gt;&lt;property id=&quot;20300&quot; value=&quot;Diapositiva 4&quot;/&gt;&lt;property id=&quot;20307&quot; value=&quot;453&quot;/&gt;&lt;/object&gt;&lt;object type=&quot;3&quot; unique_id=&quot;11750&quot;&gt;&lt;property id=&quot;20148&quot; value=&quot;5&quot;/&gt;&lt;property id=&quot;20300&quot; value=&quot;Diapositiva 5&quot;/&gt;&lt;property id=&quot;20307&quot; value=&quot;454&quot;/&gt;&lt;/object&gt;&lt;object type=&quot;3&quot; unique_id=&quot;11751&quot;&gt;&lt;property id=&quot;20148&quot; value=&quot;5&quot;/&gt;&lt;property id=&quot;20300&quot; value=&quot;Diapositiva 6&quot;/&gt;&lt;property id=&quot;20307&quot; value=&quot;455&quot;/&gt;&lt;/object&gt;&lt;object type=&quot;3&quot; unique_id=&quot;11753&quot;&gt;&lt;property id=&quot;20148&quot; value=&quot;5&quot;/&gt;&lt;property id=&quot;20300&quot; value=&quot;Diapositiva 20 - &amp;quot;THANK YOU FOR YOUR ATTENTION&amp;quot;&quot;/&gt;&lt;property id=&quot;20307&quot; value=&quot;456&quot;/&gt;&lt;/object&gt;&lt;object type=&quot;3&quot; unique_id=&quot;12223&quot;&gt;&lt;property id=&quot;20148&quot; value=&quot;5&quot;/&gt;&lt;property id=&quot;20300&quot; value=&quot;Diapositiva 15 - &amp;quot;2. Social rights as fundamental rights and the social dimension of EU integration.&amp;quot;&quot;/&gt;&lt;property id=&quot;20307&quot; value=&quot;458&quot;/&gt;&lt;/object&gt;&lt;object type=&quot;3&quot; unique_id=&quot;12700&quot;&gt;&lt;property id=&quot;20148&quot; value=&quot;5&quot;/&gt;&lt;property id=&quot;20300&quot; value=&quot;Diapositiva 16 - &amp;quot;&amp;#x0D;&amp;#x0A;.&amp;#x0D;&amp;#x0A;&amp;quot;&quot;/&gt;&lt;property id=&quot;20307&quot; value=&quot;461&quot;/&gt;&lt;/object&gt;&lt;object type=&quot;3&quot; unique_id=&quot;12701&quot;&gt;&lt;property id=&quot;20148&quot; value=&quot;5&quot;/&gt;&lt;property id=&quot;20300&quot; value=&quot;Diapositiva 17 - &amp;quot;3. Conclusions. New perspectives of EU Member States Constitutional Courts…&amp;#x0D;&amp;#x0A;&amp;quot;&quot;/&gt;&lt;property id=&quot;20307&quot; value=&quot;459&quot;/&gt;&lt;/object&gt;&lt;object type=&quot;3&quot; unique_id=&quot;13147&quot;&gt;&lt;property id=&quot;20148&quot; value=&quot;5&quot;/&gt;&lt;property id=&quot;20300&quot; value=&quot;Diapositiva 7&quot;/&gt;&lt;property id=&quot;20307&quot; value=&quot;473&quot;/&gt;&lt;/object&gt;&lt;object type=&quot;3&quot; unique_id=&quot;13148&quot;&gt;&lt;property id=&quot;20148&quot; value=&quot;5&quot;/&gt;&lt;property id=&quot;20300&quot; value=&quot;Diapositiva 8&quot;/&gt;&lt;property id=&quot;20307&quot; value=&quot;474&quot;/&gt;&lt;/object&gt;&lt;object type=&quot;3&quot; unique_id=&quot;13149&quot;&gt;&lt;property id=&quot;20148&quot; value=&quot;5&quot;/&gt;&lt;property id=&quot;20300&quot; value=&quot;Diapositiva 9&quot;/&gt;&lt;property id=&quot;20307&quot; value=&quot;475&quot;/&gt;&lt;/object&gt;&lt;object type=&quot;3&quot; unique_id=&quot;13150&quot;&gt;&lt;property id=&quot;20148&quot; value=&quot;5&quot;/&gt;&lt;property id=&quot;20300&quot; value=&quot;Diapositiva 12 - &amp;quot;2. Origin and development of constitutional limits doctrine.&amp;quot;&quot;/&gt;&lt;property id=&quot;20307&quot; value=&quot;476&quot;/&gt;&lt;/object&gt;&lt;object type=&quot;3&quot; unique_id=&quot;13151&quot;&gt;&lt;property id=&quot;20148&quot; value=&quot;5&quot;/&gt;&lt;property id=&quot;20300&quot; value=&quot;Diapositiva 13 - &amp;quot;2. Origin and development of constitutional limits doctrine.&amp;quot;&quot;/&gt;&lt;property id=&quot;20307&quot; value=&quot;477&quot;/&gt;&lt;/object&gt;&lt;object type=&quot;3&quot; unique_id=&quot;13152&quot;&gt;&lt;property id=&quot;20148&quot; value=&quot;5&quot;/&gt;&lt;property id=&quot;20300&quot; value=&quot;Diapositiva 14 - &amp;quot;2. Origin and development of constitutional limits doctrine.&amp;quot;&quot;/&gt;&lt;property id=&quot;20307&quot; value=&quot;478&quot;/&gt;&lt;/object&gt;&lt;object type=&quot;3&quot; unique_id=&quot;13153&quot;&gt;&lt;property id=&quot;20148&quot; value=&quot;5&quot;/&gt;&lt;property id=&quot;20300&quot; value=&quot;Diapositiva 18 - &amp;quot;3. Conclusions. New perspectives of EU Member States Constitutional Courts…&amp;#x0D;&amp;#x0A;&amp;quot;&quot;/&gt;&lt;property id=&quot;20307&quot; value=&quot;479&quot;/&gt;&lt;/object&gt;&lt;object type=&quot;3&quot; unique_id=&quot;13154&quot;&gt;&lt;property id=&quot;20148&quot; value=&quot;5&quot;/&gt;&lt;property id=&quot;20300&quot; value=&quot;Diapositiva 19 - &amp;quot;3. Conclusions. New perspectives of EU Member States Constitutional Courts…&amp;#x0D;&amp;#x0A;&amp;quot;&quot;/&gt;&lt;property id=&quot;20307&quot; value=&quot;480&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2253</TotalTime>
  <Words>3001</Words>
  <Application>Microsoft Office PowerPoint</Application>
  <PresentationFormat>Presentación en pantalla (4:3)</PresentationFormat>
  <Paragraphs>175</Paragraphs>
  <Slides>32</Slides>
  <Notes>2</Notes>
  <HiddenSlides>0</HiddenSlides>
  <MMClips>0</MMClips>
  <ScaleCrop>false</ScaleCrop>
  <HeadingPairs>
    <vt:vector size="4" baseType="variant">
      <vt:variant>
        <vt:lpstr>Tema</vt:lpstr>
      </vt:variant>
      <vt:variant>
        <vt:i4>1</vt:i4>
      </vt:variant>
      <vt:variant>
        <vt:lpstr>Títulos de diapositiva</vt:lpstr>
      </vt:variant>
      <vt:variant>
        <vt:i4>32</vt:i4>
      </vt:variant>
    </vt:vector>
  </HeadingPairs>
  <TitlesOfParts>
    <vt:vector size="33" baseType="lpstr">
      <vt:lpstr>Concurrencia</vt:lpstr>
      <vt:lpstr>Diapositiva 1</vt:lpstr>
      <vt:lpstr>Diapositiva 2</vt:lpstr>
      <vt:lpstr>Diapositiva 3</vt:lpstr>
      <vt:lpstr>Diapositiva 4</vt:lpstr>
      <vt:lpstr>Diapositiva 5</vt:lpstr>
      <vt:lpstr> </vt:lpstr>
      <vt:lpstr>Diapositiva 7</vt:lpstr>
      <vt:lpstr>Diapositiva 8</vt:lpstr>
      <vt:lpstr> </vt:lpstr>
      <vt:lpstr>Diapositiva 10</vt:lpstr>
      <vt:lpstr>Diapositiva 11</vt:lpstr>
      <vt:lpstr>Diapositiva 12</vt:lpstr>
      <vt:lpstr>Diapositiva 13</vt:lpstr>
      <vt:lpstr>Diapositiva 14</vt:lpstr>
      <vt:lpstr> </vt:lpstr>
      <vt:lpstr>Diapositiva 16</vt:lpstr>
      <vt:lpstr>Diapositiva 17</vt:lpstr>
      <vt:lpstr>Diapositiva 18</vt:lpstr>
      <vt:lpstr>Diapositiva 19</vt:lpstr>
      <vt:lpstr>Diapositiva 20</vt:lpstr>
      <vt:lpstr> </vt:lpstr>
      <vt:lpstr>Diapositiva 22</vt:lpstr>
      <vt:lpstr>Diapositiva 23</vt:lpstr>
      <vt:lpstr>Diapositiva 24</vt:lpstr>
      <vt:lpstr>Diapositiva 25</vt:lpstr>
      <vt:lpstr>Diapositiva 26</vt:lpstr>
      <vt:lpstr>Diapositiva 27</vt:lpstr>
      <vt:lpstr>Diapositiva 28</vt:lpstr>
      <vt:lpstr>Diapositiva 29</vt:lpstr>
      <vt:lpstr>Diapositiva 30</vt:lpstr>
      <vt:lpstr>THANK YOU FOR YOUR ATTENTION</vt:lpstr>
      <vt:lpstr>Diapositiva 32</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c:creator>
  <cp:lastModifiedBy>cristina</cp:lastModifiedBy>
  <cp:revision>335</cp:revision>
  <dcterms:created xsi:type="dcterms:W3CDTF">2007-05-21T23:35:59Z</dcterms:created>
  <dcterms:modified xsi:type="dcterms:W3CDTF">2015-05-25T17:18:30Z</dcterms:modified>
</cp:coreProperties>
</file>