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2"/>
  </p:notesMasterIdLst>
  <p:handoutMasterIdLst>
    <p:handoutMasterId r:id="rId23"/>
  </p:handoutMasterIdLst>
  <p:sldIdLst>
    <p:sldId id="258" r:id="rId2"/>
    <p:sldId id="325" r:id="rId3"/>
    <p:sldId id="481" r:id="rId4"/>
    <p:sldId id="519" r:id="rId5"/>
    <p:sldId id="520" r:id="rId6"/>
    <p:sldId id="521" r:id="rId7"/>
    <p:sldId id="523" r:id="rId8"/>
    <p:sldId id="524" r:id="rId9"/>
    <p:sldId id="525" r:id="rId10"/>
    <p:sldId id="526" r:id="rId11"/>
    <p:sldId id="527" r:id="rId12"/>
    <p:sldId id="528" r:id="rId13"/>
    <p:sldId id="529" r:id="rId14"/>
    <p:sldId id="498" r:id="rId15"/>
    <p:sldId id="491" r:id="rId16"/>
    <p:sldId id="530" r:id="rId17"/>
    <p:sldId id="500" r:id="rId18"/>
    <p:sldId id="501" r:id="rId19"/>
    <p:sldId id="502" r:id="rId20"/>
    <p:sldId id="518" r:id="rId21"/>
  </p:sldIdLst>
  <p:sldSz cx="9144000" cy="6858000" type="screen4x3"/>
  <p:notesSz cx="6669088" cy="9926638"/>
  <p:custDataLst>
    <p:tags r:id="rId24"/>
  </p:custDataLst>
  <p:defaultTextStyle>
    <a:defPPr>
      <a:defRPr lang="es-ES_tradnl"/>
    </a:defPPr>
    <a:lvl1pPr algn="l" rtl="0" fontAlgn="base">
      <a:spcBef>
        <a:spcPct val="0"/>
      </a:spcBef>
      <a:spcAft>
        <a:spcPct val="0"/>
      </a:spcAft>
      <a:defRPr sz="2000" kern="1200">
        <a:solidFill>
          <a:schemeClr val="tx1"/>
        </a:solidFill>
        <a:latin typeface="Arial" charset="0"/>
        <a:ea typeface="+mn-ea"/>
        <a:cs typeface="Arial" charset="0"/>
      </a:defRPr>
    </a:lvl1pPr>
    <a:lvl2pPr marL="457200" algn="l" rtl="0" fontAlgn="base">
      <a:spcBef>
        <a:spcPct val="0"/>
      </a:spcBef>
      <a:spcAft>
        <a:spcPct val="0"/>
      </a:spcAft>
      <a:defRPr sz="2000" kern="1200">
        <a:solidFill>
          <a:schemeClr val="tx1"/>
        </a:solidFill>
        <a:latin typeface="Arial" charset="0"/>
        <a:ea typeface="+mn-ea"/>
        <a:cs typeface="Arial" charset="0"/>
      </a:defRPr>
    </a:lvl2pPr>
    <a:lvl3pPr marL="914400" algn="l" rtl="0" fontAlgn="base">
      <a:spcBef>
        <a:spcPct val="0"/>
      </a:spcBef>
      <a:spcAft>
        <a:spcPct val="0"/>
      </a:spcAft>
      <a:defRPr sz="2000" kern="1200">
        <a:solidFill>
          <a:schemeClr val="tx1"/>
        </a:solidFill>
        <a:latin typeface="Arial" charset="0"/>
        <a:ea typeface="+mn-ea"/>
        <a:cs typeface="Arial" charset="0"/>
      </a:defRPr>
    </a:lvl3pPr>
    <a:lvl4pPr marL="1371600" algn="l" rtl="0" fontAlgn="base">
      <a:spcBef>
        <a:spcPct val="0"/>
      </a:spcBef>
      <a:spcAft>
        <a:spcPct val="0"/>
      </a:spcAft>
      <a:defRPr sz="2000" kern="1200">
        <a:solidFill>
          <a:schemeClr val="tx1"/>
        </a:solidFill>
        <a:latin typeface="Arial" charset="0"/>
        <a:ea typeface="+mn-ea"/>
        <a:cs typeface="Arial" charset="0"/>
      </a:defRPr>
    </a:lvl4pPr>
    <a:lvl5pPr marL="1828800" algn="l" rtl="0" fontAlgn="base">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338" autoAdjust="0"/>
    <p:restoredTop sz="95849" autoAdjust="0"/>
  </p:normalViewPr>
  <p:slideViewPr>
    <p:cSldViewPr>
      <p:cViewPr>
        <p:scale>
          <a:sx n="50" d="100"/>
          <a:sy n="50" d="100"/>
        </p:scale>
        <p:origin x="-1066"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889250" cy="496888"/>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s-ES"/>
          </a:p>
        </p:txBody>
      </p:sp>
      <p:sp>
        <p:nvSpPr>
          <p:cNvPr id="3" name="2 Marcador de fecha"/>
          <p:cNvSpPr>
            <a:spLocks noGrp="1"/>
          </p:cNvSpPr>
          <p:nvPr>
            <p:ph type="dt" sz="quarter" idx="1"/>
          </p:nvPr>
        </p:nvSpPr>
        <p:spPr>
          <a:xfrm>
            <a:off x="3778250" y="0"/>
            <a:ext cx="2889250" cy="4968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F01781FA-EB43-4550-875E-49BB23467547}" type="datetimeFigureOut">
              <a:rPr lang="es-ES"/>
              <a:pPr>
                <a:defRPr/>
              </a:pPr>
              <a:t>26/05/2015</a:t>
            </a:fld>
            <a:endParaRPr lang="es-ES"/>
          </a:p>
        </p:txBody>
      </p:sp>
      <p:sp>
        <p:nvSpPr>
          <p:cNvPr id="4" name="3 Marcador de pie de página"/>
          <p:cNvSpPr>
            <a:spLocks noGrp="1"/>
          </p:cNvSpPr>
          <p:nvPr>
            <p:ph type="ftr" sz="quarter" idx="2"/>
          </p:nvPr>
        </p:nvSpPr>
        <p:spPr>
          <a:xfrm>
            <a:off x="0" y="9428163"/>
            <a:ext cx="2889250" cy="496887"/>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s-ES"/>
          </a:p>
        </p:txBody>
      </p:sp>
      <p:sp>
        <p:nvSpPr>
          <p:cNvPr id="5" name="4 Marcador de número de diapositiva"/>
          <p:cNvSpPr>
            <a:spLocks noGrp="1"/>
          </p:cNvSpPr>
          <p:nvPr>
            <p:ph type="sldNum" sz="quarter" idx="3"/>
          </p:nvPr>
        </p:nvSpPr>
        <p:spPr>
          <a:xfrm>
            <a:off x="3778250" y="9428163"/>
            <a:ext cx="2889250" cy="4968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F8A92391-4314-4E60-9538-B7702C2CA158}" type="slidenum">
              <a:rPr lang="es-ES"/>
              <a:pPr>
                <a:defRPr/>
              </a:pPr>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889250" cy="496888"/>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s-ES"/>
          </a:p>
        </p:txBody>
      </p:sp>
      <p:sp>
        <p:nvSpPr>
          <p:cNvPr id="3" name="2 Marcador de fecha"/>
          <p:cNvSpPr>
            <a:spLocks noGrp="1"/>
          </p:cNvSpPr>
          <p:nvPr>
            <p:ph type="dt" idx="1"/>
          </p:nvPr>
        </p:nvSpPr>
        <p:spPr>
          <a:xfrm>
            <a:off x="3778250" y="0"/>
            <a:ext cx="2889250" cy="4968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EA85546E-B5A9-442E-8533-F09A580C7359}" type="datetimeFigureOut">
              <a:rPr lang="es-ES"/>
              <a:pPr>
                <a:defRPr/>
              </a:pPr>
              <a:t>26/05/2015</a:t>
            </a:fld>
            <a:endParaRPr lang="es-ES"/>
          </a:p>
        </p:txBody>
      </p:sp>
      <p:sp>
        <p:nvSpPr>
          <p:cNvPr id="4" name="3 Marcador de imagen de diapositiva"/>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666750" y="4714875"/>
            <a:ext cx="5335588" cy="4467225"/>
          </a:xfrm>
          <a:prstGeom prst="rect">
            <a:avLst/>
          </a:prstGeom>
        </p:spPr>
        <p:txBody>
          <a:bodyPr vert="horz" wrap="square" lIns="91440" tIns="45720" rIns="91440" bIns="45720" numCol="1" anchor="t" anchorCtr="0" compatLnSpc="1">
            <a:prstTxWarp prst="textNoShape">
              <a:avLst/>
            </a:prstTxWarp>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9428163"/>
            <a:ext cx="2889250" cy="496887"/>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s-ES"/>
          </a:p>
        </p:txBody>
      </p:sp>
      <p:sp>
        <p:nvSpPr>
          <p:cNvPr id="7" name="6 Marcador de número de diapositiva"/>
          <p:cNvSpPr>
            <a:spLocks noGrp="1"/>
          </p:cNvSpPr>
          <p:nvPr>
            <p:ph type="sldNum" sz="quarter" idx="5"/>
          </p:nvPr>
        </p:nvSpPr>
        <p:spPr>
          <a:xfrm>
            <a:off x="3778250" y="9428163"/>
            <a:ext cx="2889250" cy="4968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677CDC94-417D-42CF-98AD-D9E158136D42}"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0723" name="2 Marcador de notas"/>
          <p:cNvSpPr>
            <a:spLocks noGrp="1"/>
          </p:cNvSpPr>
          <p:nvPr>
            <p:ph type="body" idx="1"/>
          </p:nvPr>
        </p:nvSpPr>
        <p:spPr bwMode="auto">
          <a:noFill/>
        </p:spPr>
        <p:txBody>
          <a:bodyPr/>
          <a:lstStyle/>
          <a:p>
            <a:pPr eaLnBrk="1" hangingPunct="1">
              <a:spcBef>
                <a:spcPct val="0"/>
              </a:spcBef>
            </a:pPr>
            <a:endParaRPr lang="es-ES" smtClean="0"/>
          </a:p>
        </p:txBody>
      </p:sp>
      <p:sp>
        <p:nvSpPr>
          <p:cNvPr id="30724" name="3 Marcador de número de diapositiva"/>
          <p:cNvSpPr>
            <a:spLocks noGrp="1"/>
          </p:cNvSpPr>
          <p:nvPr>
            <p:ph type="sldNum" sz="quarter" idx="5"/>
          </p:nvPr>
        </p:nvSpPr>
        <p:spPr bwMode="auto">
          <a:noFill/>
          <a:ln>
            <a:miter lim="800000"/>
            <a:headEnd/>
            <a:tailEnd/>
          </a:ln>
        </p:spPr>
        <p:txBody>
          <a:bodyPr/>
          <a:lstStyle/>
          <a:p>
            <a:fld id="{A0AEDFFE-E3E7-42A2-90D1-3FBC2B513B9F}" type="slidenum">
              <a:rPr lang="es-ES" smtClean="0"/>
              <a:pPr/>
              <a:t>1</a:t>
            </a:fld>
            <a:endParaRPr 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a:lstStyle/>
          <a:p>
            <a:endParaRPr lang="en-GB" smtClean="0"/>
          </a:p>
        </p:txBody>
      </p:sp>
      <p:sp>
        <p:nvSpPr>
          <p:cNvPr id="31748" name="Slide Number Placeholder 3"/>
          <p:cNvSpPr>
            <a:spLocks noGrp="1"/>
          </p:cNvSpPr>
          <p:nvPr>
            <p:ph type="sldNum" sz="quarter" idx="5"/>
          </p:nvPr>
        </p:nvSpPr>
        <p:spPr bwMode="auto">
          <a:noFill/>
          <a:ln>
            <a:miter lim="800000"/>
            <a:headEnd/>
            <a:tailEnd/>
          </a:ln>
        </p:spPr>
        <p:txBody>
          <a:bodyPr/>
          <a:lstStyle/>
          <a:p>
            <a:fld id="{9178E865-15F0-4F5A-A678-2582DD2F0831}" type="slidenum">
              <a:rPr lang="es-ES" smtClean="0"/>
              <a:pPr/>
              <a:t>3</a:t>
            </a:fld>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3 Triángulo rectángulo"/>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grpSp>
        <p:nvGrpSpPr>
          <p:cNvPr id="5" name="15 Grupo"/>
          <p:cNvGrpSpPr>
            <a:grpSpLocks/>
          </p:cNvGrpSpPr>
          <p:nvPr/>
        </p:nvGrpSpPr>
        <p:grpSpPr bwMode="auto">
          <a:xfrm>
            <a:off x="-3175" y="4953000"/>
            <a:ext cx="9147175" cy="1911350"/>
            <a:chOff x="-3765" y="4832896"/>
            <a:chExt cx="9147765" cy="2032192"/>
          </a:xfrm>
        </p:grpSpPr>
        <p:sp>
          <p:nvSpPr>
            <p:cNvPr id="6" name="5 Forma libre"/>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7" name="6 Forma libre"/>
            <p:cNvSpPr>
              <a:spLocks/>
            </p:cNvSpPr>
            <p:nvPr/>
          </p:nvSpPr>
          <p:spPr bwMode="auto">
            <a:xfrm>
              <a:off x="35926" y="5135025"/>
              <a:ext cx="9108074" cy="838869"/>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pPr>
                <a:defRPr/>
              </a:pPr>
              <a:endParaRPr lang="es-ES"/>
            </a:p>
          </p:txBody>
        </p:sp>
        <p:sp>
          <p:nvSpPr>
            <p:cNvPr id="8" name="7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cxnSp>
          <p:nvCxnSpPr>
            <p:cNvPr id="10" name="9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8 Título"/>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1" name="29 Marcador de fecha"/>
          <p:cNvSpPr>
            <a:spLocks noGrp="1"/>
          </p:cNvSpPr>
          <p:nvPr>
            <p:ph type="dt" sz="half" idx="10"/>
          </p:nvPr>
        </p:nvSpPr>
        <p:spPr/>
        <p:txBody>
          <a:bodyPr/>
          <a:lstStyle>
            <a:lvl1pPr>
              <a:defRPr>
                <a:solidFill>
                  <a:srgbClr val="FFFFFF"/>
                </a:solidFill>
              </a:defRPr>
            </a:lvl1pPr>
          </a:lstStyle>
          <a:p>
            <a:pPr>
              <a:defRPr/>
            </a:pPr>
            <a:fld id="{790FB78D-DE5B-4B61-9913-DD1CD16F7B51}" type="datetimeFigureOut">
              <a:rPr lang="es-ES_tradnl"/>
              <a:pPr>
                <a:defRPr/>
              </a:pPr>
              <a:t>26/05/2015</a:t>
            </a:fld>
            <a:endParaRPr lang="es-ES_tradnl"/>
          </a:p>
        </p:txBody>
      </p:sp>
      <p:sp>
        <p:nvSpPr>
          <p:cNvPr id="12" name="18 Marcador de pie de página"/>
          <p:cNvSpPr>
            <a:spLocks noGrp="1"/>
          </p:cNvSpPr>
          <p:nvPr>
            <p:ph type="ftr" sz="quarter" idx="11"/>
          </p:nvPr>
        </p:nvSpPr>
        <p:spPr/>
        <p:txBody>
          <a:bodyPr/>
          <a:lstStyle>
            <a:lvl1pPr>
              <a:defRPr>
                <a:solidFill>
                  <a:srgbClr val="E8F0F4"/>
                </a:solidFill>
              </a:defRPr>
            </a:lvl1pPr>
          </a:lstStyle>
          <a:p>
            <a:pPr>
              <a:defRPr/>
            </a:pPr>
            <a:endParaRPr lang="es-ES"/>
          </a:p>
        </p:txBody>
      </p:sp>
      <p:sp>
        <p:nvSpPr>
          <p:cNvPr id="13" name="26 Marcador de número de diapositiva"/>
          <p:cNvSpPr>
            <a:spLocks noGrp="1"/>
          </p:cNvSpPr>
          <p:nvPr>
            <p:ph type="sldNum" sz="quarter" idx="12"/>
          </p:nvPr>
        </p:nvSpPr>
        <p:spPr/>
        <p:txBody>
          <a:bodyPr/>
          <a:lstStyle>
            <a:lvl1pPr>
              <a:defRPr>
                <a:solidFill>
                  <a:srgbClr val="FFFFFF"/>
                </a:solidFill>
              </a:defRPr>
            </a:lvl1pPr>
          </a:lstStyle>
          <a:p>
            <a:pPr>
              <a:defRPr/>
            </a:pPr>
            <a:fld id="{05577F9B-E26C-47A0-BBB2-5832BC4B0110}" type="slidenum">
              <a:rPr lang="es-ES_tradnl"/>
              <a:pPr>
                <a:defRPr/>
              </a:pPr>
              <a:t>‹Nº›</a:t>
            </a:fld>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83D3E864-20B9-4C41-8B08-F9CE038FAF45}" type="datetimeFigureOut">
              <a:rPr lang="es-ES_tradnl"/>
              <a:pPr>
                <a:defRPr/>
              </a:pPr>
              <a:t>26/05/2015</a:t>
            </a:fld>
            <a:endParaRPr lang="es-ES_tradnl"/>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EDA9DB6A-7127-4CF1-AF66-D0FEBFFA2F88}" type="slidenum">
              <a:rPr lang="es-ES_tradnl"/>
              <a:pPr>
                <a:defRPr/>
              </a:pPr>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46084F6E-22EC-42B6-A421-C09FE3EC3397}" type="datetimeFigureOut">
              <a:rPr lang="es-ES_tradnl"/>
              <a:pPr>
                <a:defRPr/>
              </a:pPr>
              <a:t>26/05/2015</a:t>
            </a:fld>
            <a:endParaRPr lang="es-ES_tradnl"/>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93FBD4D0-DF81-403F-B3FC-A06CF2D4C3EE}" type="slidenum">
              <a:rPr lang="es-ES_tradnl"/>
              <a:pPr>
                <a:defRPr/>
              </a:pPr>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4" name="9 Marcador de fecha"/>
          <p:cNvSpPr>
            <a:spLocks noGrp="1"/>
          </p:cNvSpPr>
          <p:nvPr>
            <p:ph type="dt" sz="half" idx="10"/>
          </p:nvPr>
        </p:nvSpPr>
        <p:spPr/>
        <p:txBody>
          <a:bodyPr/>
          <a:lstStyle>
            <a:lvl1pPr>
              <a:defRPr/>
            </a:lvl1pPr>
          </a:lstStyle>
          <a:p>
            <a:pPr>
              <a:defRPr/>
            </a:pPr>
            <a:fld id="{F83825F4-75FE-4308-9E0D-62A981B50CC9}" type="datetimeFigureOut">
              <a:rPr lang="es-ES_tradnl"/>
              <a:pPr>
                <a:defRPr/>
              </a:pPr>
              <a:t>26/05/2015</a:t>
            </a:fld>
            <a:endParaRPr lang="es-ES_tradnl"/>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422E4B63-C901-4648-A871-71AC4354DE9C}" type="slidenum">
              <a:rPr lang="es-ES_tradnl"/>
              <a:pPr>
                <a:defRPr/>
              </a:pPr>
              <a:t>‹Nº›</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3 Cheurón"/>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solidFill>
                <a:srgbClr val="FFFFFF"/>
              </a:solidFill>
            </a:endParaRPr>
          </a:p>
        </p:txBody>
      </p:sp>
      <p:sp>
        <p:nvSpPr>
          <p:cNvPr id="5" name="4 Cheurón"/>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solidFill>
                <a:srgbClr val="FFFFFF"/>
              </a:solidFill>
            </a:endParaRPr>
          </a:p>
        </p:txBody>
      </p:sp>
      <p:sp>
        <p:nvSpPr>
          <p:cNvPr id="2" name="1 Título"/>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lvl1pPr>
          </a:lstStyle>
          <a:p>
            <a:pPr>
              <a:defRPr/>
            </a:pPr>
            <a:fld id="{6386CF95-4AD4-442B-8EA4-D6538D1023BF}" type="datetimeFigureOut">
              <a:rPr lang="es-ES_tradnl"/>
              <a:pPr>
                <a:defRPr/>
              </a:pPr>
              <a:t>26/05/2015</a:t>
            </a:fld>
            <a:endParaRPr lang="es-ES_tradnl"/>
          </a:p>
        </p:txBody>
      </p:sp>
      <p:sp>
        <p:nvSpPr>
          <p:cNvPr id="7" name="4 Marcador de pie de página"/>
          <p:cNvSpPr>
            <a:spLocks noGrp="1"/>
          </p:cNvSpPr>
          <p:nvPr>
            <p:ph type="ftr" sz="quarter" idx="11"/>
          </p:nvPr>
        </p:nvSpPr>
        <p:spPr/>
        <p:txBody>
          <a:bodyPr/>
          <a:lstStyle>
            <a:lvl1pPr>
              <a:defRPr/>
            </a:lvl1pPr>
          </a:lstStyle>
          <a:p>
            <a:pPr>
              <a:defRPr/>
            </a:pPr>
            <a:endParaRPr lang="es-ES"/>
          </a:p>
        </p:txBody>
      </p:sp>
      <p:sp>
        <p:nvSpPr>
          <p:cNvPr id="8" name="5 Marcador de número de diapositiva"/>
          <p:cNvSpPr>
            <a:spLocks noGrp="1"/>
          </p:cNvSpPr>
          <p:nvPr>
            <p:ph type="sldNum" sz="quarter" idx="12"/>
          </p:nvPr>
        </p:nvSpPr>
        <p:spPr/>
        <p:txBody>
          <a:bodyPr/>
          <a:lstStyle>
            <a:lvl1pPr>
              <a:defRPr/>
            </a:lvl1pPr>
          </a:lstStyle>
          <a:p>
            <a:pPr>
              <a:defRPr/>
            </a:pPr>
            <a:fld id="{D75602F2-9EA6-4303-B376-76E18B1C34B6}" type="slidenum">
              <a:rPr lang="es-ES_tradnl"/>
              <a:pPr>
                <a:defRPr/>
              </a:pPr>
              <a:t>‹Nº›</a:t>
            </a:fld>
            <a:endParaRPr lang="es-ES_trad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7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5" name="4 Marcador de fecha"/>
          <p:cNvSpPr>
            <a:spLocks noGrp="1"/>
          </p:cNvSpPr>
          <p:nvPr>
            <p:ph type="dt" sz="half" idx="10"/>
          </p:nvPr>
        </p:nvSpPr>
        <p:spPr/>
        <p:txBody>
          <a:bodyPr/>
          <a:lstStyle>
            <a:lvl1pPr>
              <a:defRPr/>
            </a:lvl1pPr>
          </a:lstStyle>
          <a:p>
            <a:pPr>
              <a:defRPr/>
            </a:pPr>
            <a:fld id="{1B7EBDF8-236C-4A57-95DA-BBF96BD13A96}" type="datetimeFigureOut">
              <a:rPr lang="es-ES_tradnl"/>
              <a:pPr>
                <a:defRPr/>
              </a:pPr>
              <a:t>26/05/2015</a:t>
            </a:fld>
            <a:endParaRPr lang="es-ES_tradnl"/>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B427DB14-348C-4258-B63A-C7862766E2D6}" type="slidenum">
              <a:rPr lang="es-ES_tradnl"/>
              <a:pPr>
                <a:defRPr/>
              </a:pPr>
              <a:t>‹Nº›</a:t>
            </a:fld>
            <a:endParaRPr lang="es-ES_tradnl"/>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lstStyle>
            <a:lvl1pPr>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lvl1pPr>
              <a:defRPr/>
            </a:lvl1pPr>
          </a:lstStyle>
          <a:p>
            <a:pPr>
              <a:defRPr/>
            </a:pPr>
            <a:fld id="{39D26F96-9144-45F3-BA95-CACE917657E3}" type="datetimeFigureOut">
              <a:rPr lang="es-ES_tradnl"/>
              <a:pPr>
                <a:defRPr/>
              </a:pPr>
              <a:t>26/05/2015</a:t>
            </a:fld>
            <a:endParaRPr lang="es-ES_tradnl"/>
          </a:p>
        </p:txBody>
      </p:sp>
      <p:sp>
        <p:nvSpPr>
          <p:cNvPr id="8" name="7 Marcador de pie de página"/>
          <p:cNvSpPr>
            <a:spLocks noGrp="1"/>
          </p:cNvSpPr>
          <p:nvPr>
            <p:ph type="ftr" sz="quarter" idx="11"/>
          </p:nvPr>
        </p:nvSpPr>
        <p:spPr/>
        <p:txBody>
          <a:bodyPr/>
          <a:lstStyle>
            <a:lvl1pPr>
              <a:defRPr/>
            </a:lvl1pPr>
          </a:lstStyle>
          <a:p>
            <a:pPr>
              <a:defRPr/>
            </a:pPr>
            <a:endParaRPr lang="es-ES"/>
          </a:p>
        </p:txBody>
      </p:sp>
      <p:sp>
        <p:nvSpPr>
          <p:cNvPr id="9" name="8 Marcador de número de diapositiva"/>
          <p:cNvSpPr>
            <a:spLocks noGrp="1"/>
          </p:cNvSpPr>
          <p:nvPr>
            <p:ph type="sldNum" sz="quarter" idx="12"/>
          </p:nvPr>
        </p:nvSpPr>
        <p:spPr/>
        <p:txBody>
          <a:bodyPr/>
          <a:lstStyle>
            <a:lvl1pPr>
              <a:defRPr/>
            </a:lvl1pPr>
          </a:lstStyle>
          <a:p>
            <a:pPr>
              <a:defRPr/>
            </a:pPr>
            <a:fld id="{2810567B-49A3-46CC-AB5B-CEB18C187B97}" type="slidenum">
              <a:rPr lang="es-ES_tradnl"/>
              <a:pPr>
                <a:defRPr/>
              </a:pPr>
              <a:t>‹Nº›</a:t>
            </a:fld>
            <a:endParaRPr lang="es-ES_tradn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6" name="5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lvl1pPr>
              <a:defRPr/>
            </a:lvl1pPr>
          </a:lstStyle>
          <a:p>
            <a:pPr>
              <a:defRPr/>
            </a:pPr>
            <a:fld id="{F5ECE01E-8F3D-46E6-98B6-9EBD4D3F9B99}" type="datetimeFigureOut">
              <a:rPr lang="es-ES_tradnl"/>
              <a:pPr>
                <a:defRPr/>
              </a:pPr>
              <a:t>26/05/2015</a:t>
            </a:fld>
            <a:endParaRPr lang="es-ES_tradnl"/>
          </a:p>
        </p:txBody>
      </p:sp>
      <p:sp>
        <p:nvSpPr>
          <p:cNvPr id="4" name="3 Marcador de pie de página"/>
          <p:cNvSpPr>
            <a:spLocks noGrp="1"/>
          </p:cNvSpPr>
          <p:nvPr>
            <p:ph type="ftr" sz="quarter" idx="11"/>
          </p:nvPr>
        </p:nvSpPr>
        <p:spPr/>
        <p:txBody>
          <a:bodyPr/>
          <a:lstStyle>
            <a:lvl1pPr>
              <a:defRPr/>
            </a:lvl1pPr>
          </a:lstStyle>
          <a:p>
            <a:pPr>
              <a:defRPr/>
            </a:pPr>
            <a:endParaRPr lang="es-ES"/>
          </a:p>
        </p:txBody>
      </p:sp>
      <p:sp>
        <p:nvSpPr>
          <p:cNvPr id="5" name="4 Marcador de número de diapositiva"/>
          <p:cNvSpPr>
            <a:spLocks noGrp="1"/>
          </p:cNvSpPr>
          <p:nvPr>
            <p:ph type="sldNum" sz="quarter" idx="12"/>
          </p:nvPr>
        </p:nvSpPr>
        <p:spPr/>
        <p:txBody>
          <a:bodyPr/>
          <a:lstStyle>
            <a:lvl1pPr>
              <a:defRPr/>
            </a:lvl1pPr>
          </a:lstStyle>
          <a:p>
            <a:pPr>
              <a:defRPr/>
            </a:pPr>
            <a:fld id="{35AE824D-086A-470E-94BA-74EADC40BDBF}" type="slidenum">
              <a:rPr lang="es-ES_tradnl"/>
              <a:pPr>
                <a:defRPr/>
              </a:pPr>
              <a:t>‹Nº›</a:t>
            </a:fld>
            <a:endParaRPr lang="es-ES_tradnl"/>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fld id="{181CB820-8405-4E66-90F2-EB38C415EA36}" type="datetimeFigureOut">
              <a:rPr lang="es-ES_tradnl"/>
              <a:pPr>
                <a:defRPr/>
              </a:pPr>
              <a:t>26/05/2015</a:t>
            </a:fld>
            <a:endParaRPr lang="es-ES_tradnl"/>
          </a:p>
        </p:txBody>
      </p:sp>
      <p:sp>
        <p:nvSpPr>
          <p:cNvPr id="3" name="21 Marcador de pie de página"/>
          <p:cNvSpPr>
            <a:spLocks noGrp="1"/>
          </p:cNvSpPr>
          <p:nvPr>
            <p:ph type="ftr" sz="quarter" idx="11"/>
          </p:nvPr>
        </p:nvSpPr>
        <p:spPr/>
        <p:txBody>
          <a:bodyPr/>
          <a:lstStyle>
            <a:lvl1pPr>
              <a:defRPr/>
            </a:lvl1pPr>
          </a:lstStyle>
          <a:p>
            <a:pPr>
              <a:defRPr/>
            </a:pPr>
            <a:endParaRPr lang="es-ES"/>
          </a:p>
        </p:txBody>
      </p:sp>
      <p:sp>
        <p:nvSpPr>
          <p:cNvPr id="4" name="17 Marcador de número de diapositiva"/>
          <p:cNvSpPr>
            <a:spLocks noGrp="1"/>
          </p:cNvSpPr>
          <p:nvPr>
            <p:ph type="sldNum" sz="quarter" idx="12"/>
          </p:nvPr>
        </p:nvSpPr>
        <p:spPr/>
        <p:txBody>
          <a:bodyPr/>
          <a:lstStyle>
            <a:lvl1pPr>
              <a:defRPr/>
            </a:lvl1pPr>
          </a:lstStyle>
          <a:p>
            <a:pPr>
              <a:defRPr/>
            </a:pPr>
            <a:fld id="{7C3CADF3-AFC5-4F0D-8C61-FB50C661F781}" type="slidenum">
              <a:rPr lang="es-ES_tradnl"/>
              <a:pPr>
                <a:defRPr/>
              </a:pPr>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lstStyle>
          <a:p>
            <a:pPr>
              <a:defRPr/>
            </a:pPr>
            <a:fld id="{48C2FED0-E11A-4044-91D2-AF0F635823F2}" type="datetimeFigureOut">
              <a:rPr lang="es-ES_tradnl"/>
              <a:pPr>
                <a:defRPr/>
              </a:pPr>
              <a:t>26/05/2015</a:t>
            </a:fld>
            <a:endParaRPr lang="es-ES_tradnl"/>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2F7F07AE-0B71-4553-8B02-5E02E0DAAA1E}" type="slidenum">
              <a:rPr lang="es-ES_tradnl"/>
              <a:pPr>
                <a:defRPr/>
              </a:pPr>
              <a:t>‹Nº›</a:t>
            </a:fld>
            <a:endParaRPr lang="es-ES_tradn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5" name="4 Forma libre"/>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6" name="5 Forma libre"/>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pPr>
              <a:defRPr/>
            </a:pPr>
            <a:endParaRPr lang="es-ES"/>
          </a:p>
        </p:txBody>
      </p:sp>
      <p:sp>
        <p:nvSpPr>
          <p:cNvPr id="7" name="6 Triángulo rectángulo"/>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cxnSp>
        <p:nvCxnSpPr>
          <p:cNvPr id="8" name="7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Cheurón"/>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solidFill>
                <a:srgbClr val="FFFFFF"/>
              </a:solidFill>
            </a:endParaRPr>
          </a:p>
        </p:txBody>
      </p:sp>
      <p:sp>
        <p:nvSpPr>
          <p:cNvPr id="10" name="9 Cheurón"/>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solidFill>
                <a:srgbClr val="FFFFFF"/>
              </a:solidFill>
            </a:endParaRPr>
          </a:p>
        </p:txBody>
      </p:sp>
      <p:sp>
        <p:nvSpPr>
          <p:cNvPr id="4" name="3 Marcador de texto"/>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s-ES" noProof="0" smtClean="0"/>
              <a:t>Haga clic en el icono para agregar una imagen</a:t>
            </a:r>
            <a:endParaRPr lang="en-US" noProof="0"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s-ES" smtClean="0"/>
              <a:t>Haga clic para modificar el estilo de título del patrón</a:t>
            </a:r>
            <a:endParaRPr lang="en-US"/>
          </a:p>
        </p:txBody>
      </p:sp>
      <p:sp>
        <p:nvSpPr>
          <p:cNvPr id="11" name="4 Marcador de fecha"/>
          <p:cNvSpPr>
            <a:spLocks noGrp="1"/>
          </p:cNvSpPr>
          <p:nvPr>
            <p:ph type="dt" sz="half" idx="10"/>
          </p:nvPr>
        </p:nvSpPr>
        <p:spPr/>
        <p:txBody>
          <a:bodyPr/>
          <a:lstStyle>
            <a:lvl1pPr>
              <a:defRPr/>
            </a:lvl1pPr>
          </a:lstStyle>
          <a:p>
            <a:pPr>
              <a:defRPr/>
            </a:pPr>
            <a:fld id="{F96E97F5-8025-46E8-93D2-DC9FAEDAF5F9}" type="datetimeFigureOut">
              <a:rPr lang="es-ES_tradnl"/>
              <a:pPr>
                <a:defRPr/>
              </a:pPr>
              <a:t>26/05/2015</a:t>
            </a:fld>
            <a:endParaRPr lang="es-ES_tradnl"/>
          </a:p>
        </p:txBody>
      </p:sp>
      <p:sp>
        <p:nvSpPr>
          <p:cNvPr id="12" name="5 Marcador de pie de página"/>
          <p:cNvSpPr>
            <a:spLocks noGrp="1"/>
          </p:cNvSpPr>
          <p:nvPr>
            <p:ph type="ftr" sz="quarter" idx="11"/>
          </p:nvPr>
        </p:nvSpPr>
        <p:spPr/>
        <p:txBody>
          <a:bodyPr/>
          <a:lstStyle>
            <a:lvl1pPr>
              <a:defRPr/>
            </a:lvl1pPr>
          </a:lstStyle>
          <a:p>
            <a:pPr>
              <a:defRPr/>
            </a:pPr>
            <a:endParaRPr lang="es-ES"/>
          </a:p>
        </p:txBody>
      </p:sp>
      <p:sp>
        <p:nvSpPr>
          <p:cNvPr id="13" name="6 Marcador de número de diapositiva"/>
          <p:cNvSpPr>
            <a:spLocks noGrp="1"/>
          </p:cNvSpPr>
          <p:nvPr>
            <p:ph type="sldNum" sz="quarter" idx="12"/>
          </p:nvPr>
        </p:nvSpPr>
        <p:spPr/>
        <p:txBody>
          <a:bodyPr/>
          <a:lstStyle>
            <a:lvl1pPr>
              <a:defRPr/>
            </a:lvl1pPr>
          </a:lstStyle>
          <a:p>
            <a:pPr>
              <a:defRPr/>
            </a:pPr>
            <a:fld id="{4124578F-84BE-42A8-8974-0BE1EB5870C6}" type="slidenum">
              <a:rPr lang="es-ES_tradnl"/>
              <a:pPr>
                <a:defRPr/>
              </a:pPr>
              <a:t>‹Nº›</a:t>
            </a:fld>
            <a:endParaRPr lang="es-ES_tradnl"/>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12 Forma libre"/>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1027" name="11 Forma libre"/>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pPr>
              <a:defRPr/>
            </a:pPr>
            <a:endParaRPr lang="es-E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s-ES" smtClean="0"/>
              <a:t>Haga clic para modificar el estilo de título del patrón</a:t>
            </a:r>
            <a:endParaRPr lang="en-US" smtClean="0"/>
          </a:p>
        </p:txBody>
      </p:sp>
      <p:sp>
        <p:nvSpPr>
          <p:cNvPr id="1033" name="29 Marcador de texto"/>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6727825" y="6408738"/>
            <a:ext cx="1919288" cy="365125"/>
          </a:xfrm>
          <a:prstGeom prst="rect">
            <a:avLst/>
          </a:prstGeom>
        </p:spPr>
        <p:txBody>
          <a:bodyPr vert="horz" wrap="square" lIns="91440" tIns="45720" rIns="91440" bIns="45720" numCol="1" anchor="b" anchorCtr="0" compatLnSpc="1">
            <a:prstTxWarp prst="textNoShape">
              <a:avLst/>
            </a:prstTxWarp>
          </a:bodyPr>
          <a:lstStyle>
            <a:lvl1pPr>
              <a:defRPr sz="1000"/>
            </a:lvl1pPr>
          </a:lstStyle>
          <a:p>
            <a:pPr>
              <a:defRPr/>
            </a:pPr>
            <a:fld id="{D3223F91-F8B1-42B5-AE73-9C5CC7DC9006}" type="datetimeFigureOut">
              <a:rPr lang="es-ES_tradnl"/>
              <a:pPr>
                <a:defRPr/>
              </a:pPr>
              <a:t>26/05/2015</a:t>
            </a:fld>
            <a:endParaRPr lang="es-ES_tradnl"/>
          </a:p>
        </p:txBody>
      </p:sp>
      <p:sp>
        <p:nvSpPr>
          <p:cNvPr id="22" name="21 Marcador de pie de página"/>
          <p:cNvSpPr>
            <a:spLocks noGrp="1"/>
          </p:cNvSpPr>
          <p:nvPr>
            <p:ph type="ftr" sz="quarter" idx="3"/>
          </p:nvPr>
        </p:nvSpPr>
        <p:spPr>
          <a:xfrm>
            <a:off x="4379913" y="6408738"/>
            <a:ext cx="2351087" cy="365125"/>
          </a:xfrm>
          <a:prstGeom prst="rect">
            <a:avLst/>
          </a:prstGeom>
        </p:spPr>
        <p:txBody>
          <a:bodyPr vert="horz" wrap="square" lIns="91440" tIns="45720" rIns="91440" bIns="45720" numCol="1" anchor="b" anchorCtr="0" compatLnSpc="1">
            <a:prstTxWarp prst="textNoShape">
              <a:avLst/>
            </a:prstTxWarp>
          </a:bodyPr>
          <a:lstStyle>
            <a:lvl1pPr algn="r">
              <a:defRPr sz="1000"/>
            </a:lvl1pPr>
          </a:lstStyle>
          <a:p>
            <a:pPr>
              <a:defRPr/>
            </a:pPr>
            <a:endParaRPr lang="es-ES"/>
          </a:p>
        </p:txBody>
      </p:sp>
      <p:sp>
        <p:nvSpPr>
          <p:cNvPr id="18" name="17 Marcador de número de diapositiva"/>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lvl1pPr>
          </a:lstStyle>
          <a:p>
            <a:pPr>
              <a:defRPr/>
            </a:pPr>
            <a:fld id="{371ED2A0-8324-4E27-A745-827CA3B2416A}" type="slidenum">
              <a:rPr lang="es-ES_tradnl"/>
              <a:pPr>
                <a:defRPr/>
              </a:pPr>
              <a:t>‹Nº›</a:t>
            </a:fld>
            <a:endParaRPr lang="es-ES_tradnl"/>
          </a:p>
        </p:txBody>
      </p:sp>
    </p:spTree>
  </p:cSld>
  <p:clrMap bg1="lt1" tx1="dk1" bg2="lt2" tx2="dk2" accent1="accent1" accent2="accent2" accent3="accent3" accent4="accent4" accent5="accent5" accent6="accent6" hlink="hlink" folHlink="folHlink"/>
  <p:sldLayoutIdLst>
    <p:sldLayoutId id="2147483804" r:id="rId1"/>
    <p:sldLayoutId id="2147483800" r:id="rId2"/>
    <p:sldLayoutId id="2147483805" r:id="rId3"/>
    <p:sldLayoutId id="2147483806" r:id="rId4"/>
    <p:sldLayoutId id="2147483807" r:id="rId5"/>
    <p:sldLayoutId id="2147483808" r:id="rId6"/>
    <p:sldLayoutId id="2147483801" r:id="rId7"/>
    <p:sldLayoutId id="2147483809" r:id="rId8"/>
    <p:sldLayoutId id="2147483810" r:id="rId9"/>
    <p:sldLayoutId id="2147483802" r:id="rId10"/>
    <p:sldLayoutId id="2147483803"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oaquin.sarrion@uv.es"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827088" y="333375"/>
            <a:ext cx="7705725" cy="6140142"/>
          </a:xfrm>
          <a:prstGeom prst="rect">
            <a:avLst/>
          </a:prstGeom>
          <a:noFill/>
          <a:ln w="9525">
            <a:noFill/>
            <a:miter lim="800000"/>
            <a:headEnd/>
            <a:tailEnd/>
          </a:ln>
        </p:spPr>
        <p:txBody>
          <a:bodyPr>
            <a:spAutoFit/>
          </a:bodyPr>
          <a:lstStyle/>
          <a:p>
            <a:pPr marL="342900" indent="-342900" algn="just">
              <a:spcBef>
                <a:spcPct val="50000"/>
              </a:spcBef>
            </a:pPr>
            <a:endParaRPr lang="es-ES" sz="3600" dirty="0">
              <a:solidFill>
                <a:srgbClr val="FFFF00"/>
              </a:solidFill>
            </a:endParaRPr>
          </a:p>
          <a:p>
            <a:pPr marL="342900" indent="-342900" algn="ctr">
              <a:spcBef>
                <a:spcPct val="50000"/>
              </a:spcBef>
            </a:pPr>
            <a:endParaRPr lang="en-US" sz="2400" b="1" dirty="0"/>
          </a:p>
          <a:p>
            <a:pPr marL="342900" indent="-342900" algn="ctr">
              <a:spcBef>
                <a:spcPct val="50000"/>
              </a:spcBef>
            </a:pPr>
            <a:r>
              <a:rPr lang="en-US" sz="2400" b="1" i="1" dirty="0" smtClean="0"/>
              <a:t>Status of Consumer protection in the ECJ’s case</a:t>
            </a:r>
          </a:p>
          <a:p>
            <a:pPr marL="342900" indent="-342900" algn="ctr">
              <a:spcBef>
                <a:spcPct val="50000"/>
              </a:spcBef>
            </a:pPr>
            <a:r>
              <a:rPr lang="en-US" sz="2400" b="1" i="1" dirty="0" smtClean="0"/>
              <a:t>Part II</a:t>
            </a:r>
          </a:p>
          <a:p>
            <a:pPr marL="342900" indent="-342900" algn="ctr">
              <a:spcBef>
                <a:spcPct val="50000"/>
              </a:spcBef>
            </a:pPr>
            <a:endParaRPr lang="en-US" sz="1600" b="1" dirty="0" smtClean="0"/>
          </a:p>
          <a:p>
            <a:pPr marL="342900" indent="-342900" algn="ctr">
              <a:spcBef>
                <a:spcPct val="50000"/>
              </a:spcBef>
            </a:pPr>
            <a:endParaRPr lang="en-US" sz="2400" b="1" dirty="0"/>
          </a:p>
          <a:p>
            <a:pPr marL="342900" indent="-342900" algn="ctr">
              <a:spcBef>
                <a:spcPct val="50000"/>
              </a:spcBef>
            </a:pPr>
            <a:r>
              <a:rPr lang="en-US" sz="1400" b="1" dirty="0" err="1"/>
              <a:t>Joaquín</a:t>
            </a:r>
            <a:r>
              <a:rPr lang="en-US" sz="1400" b="1" dirty="0"/>
              <a:t> </a:t>
            </a:r>
            <a:r>
              <a:rPr lang="en-US" sz="1400" b="1" dirty="0" err="1"/>
              <a:t>Sarrión</a:t>
            </a:r>
            <a:r>
              <a:rPr lang="en-US" sz="1400" b="1" dirty="0"/>
              <a:t> </a:t>
            </a:r>
            <a:r>
              <a:rPr lang="en-US" sz="1400" b="1" dirty="0" err="1" smtClean="0"/>
              <a:t>Esteve</a:t>
            </a:r>
            <a:endParaRPr lang="en-US" sz="1400" b="1" dirty="0" smtClean="0"/>
          </a:p>
          <a:p>
            <a:pPr marL="342900" indent="-342900" algn="ctr">
              <a:spcBef>
                <a:spcPct val="50000"/>
              </a:spcBef>
            </a:pPr>
            <a:endParaRPr lang="en-US" sz="1400" b="1" dirty="0"/>
          </a:p>
          <a:p>
            <a:pPr marL="342900" indent="-342900" algn="ctr">
              <a:spcBef>
                <a:spcPct val="50000"/>
              </a:spcBef>
            </a:pPr>
            <a:r>
              <a:rPr lang="en-US" sz="1400" b="1" dirty="0" smtClean="0"/>
              <a:t>Administrative and Procedural Law </a:t>
            </a:r>
            <a:r>
              <a:rPr lang="en-US" sz="1400" b="1" dirty="0"/>
              <a:t>Department, Faculty of Law</a:t>
            </a:r>
          </a:p>
          <a:p>
            <a:pPr marL="342900" indent="-342900" algn="ctr">
              <a:spcBef>
                <a:spcPct val="50000"/>
              </a:spcBef>
            </a:pPr>
            <a:r>
              <a:rPr lang="en-US" sz="1400" b="1" dirty="0"/>
              <a:t>University of Valencia</a:t>
            </a:r>
          </a:p>
          <a:p>
            <a:pPr marL="342900" indent="-342900" algn="ctr">
              <a:spcBef>
                <a:spcPct val="50000"/>
              </a:spcBef>
            </a:pPr>
            <a:r>
              <a:rPr lang="en-US" sz="1400" b="1" dirty="0">
                <a:hlinkClick r:id="rId3"/>
              </a:rPr>
              <a:t>joaquin.sarrion@uv.es</a:t>
            </a:r>
            <a:r>
              <a:rPr lang="en-US" sz="1400" b="1" dirty="0"/>
              <a:t> </a:t>
            </a:r>
          </a:p>
          <a:p>
            <a:pPr marL="342900" indent="-342900" algn="ctr">
              <a:spcBef>
                <a:spcPct val="50000"/>
              </a:spcBef>
            </a:pPr>
            <a:endParaRPr lang="es-ES" sz="2800" dirty="0">
              <a:solidFill>
                <a:srgbClr val="FFFF00"/>
              </a:solidFill>
            </a:endParaRPr>
          </a:p>
          <a:p>
            <a:pPr marL="342900" indent="-342900" algn="just">
              <a:spcBef>
                <a:spcPct val="50000"/>
              </a:spcBef>
            </a:pPr>
            <a:endParaRPr lang="es-ES_tradnl" sz="2800" dirty="0">
              <a:solidFill>
                <a:srgbClr val="FFFF00"/>
              </a:solidFill>
            </a:endParaRPr>
          </a:p>
        </p:txBody>
      </p:sp>
      <p:sp>
        <p:nvSpPr>
          <p:cNvPr id="9219" name="5 Rectángulo"/>
          <p:cNvSpPr>
            <a:spLocks noChangeArrowheads="1"/>
          </p:cNvSpPr>
          <p:nvPr/>
        </p:nvSpPr>
        <p:spPr bwMode="auto">
          <a:xfrm>
            <a:off x="4356100" y="115888"/>
            <a:ext cx="4464050" cy="646331"/>
          </a:xfrm>
          <a:prstGeom prst="rect">
            <a:avLst/>
          </a:prstGeom>
          <a:noFill/>
          <a:ln w="9525">
            <a:noFill/>
            <a:miter lim="800000"/>
            <a:headEnd/>
            <a:tailEnd/>
          </a:ln>
        </p:spPr>
        <p:txBody>
          <a:bodyPr>
            <a:spAutoFit/>
          </a:bodyPr>
          <a:lstStyle/>
          <a:p>
            <a:pPr algn="r"/>
            <a:r>
              <a:rPr lang="en-US" sz="1200" b="1" dirty="0" smtClean="0"/>
              <a:t>Modulo Jean Monnet «</a:t>
            </a:r>
            <a:r>
              <a:rPr lang="en-US" sz="1200" b="1" dirty="0" err="1" smtClean="0"/>
              <a:t>EuPlaw</a:t>
            </a:r>
            <a:r>
              <a:rPr lang="en-US" sz="1200" b="1" dirty="0" smtClean="0"/>
              <a:t>»</a:t>
            </a:r>
            <a:endParaRPr lang="en-US" sz="1200" b="1" dirty="0"/>
          </a:p>
          <a:p>
            <a:pPr algn="r"/>
            <a:r>
              <a:rPr lang="en-US" sz="1200" b="1" dirty="0" smtClean="0"/>
              <a:t>26 May 2015</a:t>
            </a:r>
          </a:p>
          <a:p>
            <a:pPr algn="r"/>
            <a:r>
              <a:rPr lang="en-US" sz="1200" b="1" dirty="0" smtClean="0"/>
              <a:t>University of Perugia</a:t>
            </a:r>
            <a:endParaRPr 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bwMode="auto">
          <a:xfrm>
            <a:off x="0" y="0"/>
            <a:ext cx="9144000" cy="63813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indent="-255588" algn="just" eaLnBrk="0" hangingPunct="0">
              <a:spcBef>
                <a:spcPts val="400"/>
              </a:spcBef>
              <a:buClr>
                <a:schemeClr val="accent1"/>
              </a:buClr>
              <a:buSzPct val="68000"/>
              <a:buFont typeface="Wingdings 3" pitchFamily="18" charset="2"/>
              <a:buChar char=""/>
            </a:pPr>
            <a:r>
              <a:rPr lang="en-GB" sz="2800" dirty="0"/>
              <a:t>In the most recent cases, the ECJ has had occasion to review the Spanish procedural law regarding the procedural autonomy principle and the protection of rights recognized in EU law. </a:t>
            </a:r>
            <a:endParaRPr lang="en-GB" sz="2800" dirty="0" smtClean="0"/>
          </a:p>
          <a:p>
            <a:pPr marL="365125" indent="-255588" algn="just" eaLnBrk="0" hangingPunct="0">
              <a:spcBef>
                <a:spcPts val="400"/>
              </a:spcBef>
              <a:buClr>
                <a:schemeClr val="accent1"/>
              </a:buClr>
              <a:buSzPct val="68000"/>
            </a:pPr>
            <a:endParaRPr lang="es-ES" sz="2800" dirty="0"/>
          </a:p>
          <a:p>
            <a:pPr lvl="2" algn="just">
              <a:lnSpc>
                <a:spcPct val="80000"/>
              </a:lnSpc>
              <a:buClr>
                <a:srgbClr val="FF0000"/>
              </a:buClr>
              <a:buFont typeface="Wingdings" pitchFamily="2" charset="2"/>
              <a:buChar char="ü"/>
            </a:pPr>
            <a:r>
              <a:rPr lang="en-GB" sz="2400" dirty="0" smtClean="0"/>
              <a:t>In </a:t>
            </a:r>
            <a:r>
              <a:rPr lang="en-GB" sz="2400" dirty="0"/>
              <a:t>the </a:t>
            </a:r>
            <a:r>
              <a:rPr lang="en-GB" sz="2400" i="1" dirty="0" err="1"/>
              <a:t>Banco</a:t>
            </a:r>
            <a:r>
              <a:rPr lang="en-GB" sz="2400" i="1" dirty="0"/>
              <a:t> </a:t>
            </a:r>
            <a:r>
              <a:rPr lang="en-GB" sz="2400" i="1" dirty="0" err="1"/>
              <a:t>Español</a:t>
            </a:r>
            <a:r>
              <a:rPr lang="en-GB" sz="2400" i="1" dirty="0"/>
              <a:t> de </a:t>
            </a:r>
            <a:r>
              <a:rPr lang="en-GB" sz="2400" i="1" dirty="0" err="1"/>
              <a:t>Crédito</a:t>
            </a:r>
            <a:r>
              <a:rPr lang="en-GB" sz="2400" i="1" dirty="0"/>
              <a:t> </a:t>
            </a:r>
            <a:r>
              <a:rPr lang="en-GB" sz="2400" dirty="0"/>
              <a:t>case in 2012 (</a:t>
            </a:r>
            <a:r>
              <a:rPr lang="en-GB" sz="2400" dirty="0" err="1"/>
              <a:t>Banco</a:t>
            </a:r>
            <a:r>
              <a:rPr lang="en-GB" sz="2400" dirty="0"/>
              <a:t> </a:t>
            </a:r>
            <a:r>
              <a:rPr lang="en-GB" sz="2400" dirty="0" err="1"/>
              <a:t>Español</a:t>
            </a:r>
            <a:r>
              <a:rPr lang="en-GB" sz="2400" dirty="0"/>
              <a:t> de </a:t>
            </a:r>
            <a:r>
              <a:rPr lang="en-GB" sz="2400" dirty="0" err="1"/>
              <a:t>Crédito</a:t>
            </a:r>
            <a:r>
              <a:rPr lang="en-GB" sz="2400" dirty="0"/>
              <a:t> v. </a:t>
            </a:r>
            <a:r>
              <a:rPr lang="en-GB" sz="2400" dirty="0" err="1"/>
              <a:t>Joaquín</a:t>
            </a:r>
            <a:r>
              <a:rPr lang="en-GB" sz="2400" dirty="0"/>
              <a:t> Calderon </a:t>
            </a:r>
            <a:r>
              <a:rPr lang="en-GB" sz="2400" dirty="0" err="1"/>
              <a:t>Caminio</a:t>
            </a:r>
            <a:r>
              <a:rPr lang="en-GB" sz="2400" dirty="0"/>
              <a:t>, C-618/10) ECJ stated that </a:t>
            </a:r>
            <a:r>
              <a:rPr lang="en-GB" sz="2400" b="1" dirty="0"/>
              <a:t>the Spanish procedural rules about the payment procedure were contrary to the principle of effectiveness in preventing consumer protection</a:t>
            </a:r>
            <a:r>
              <a:rPr lang="en-GB" sz="2400" dirty="0"/>
              <a:t>. The reason is that the Spanish legislation did not allow the national court when it had the fact and law elements to examine </a:t>
            </a:r>
            <a:r>
              <a:rPr lang="en-GB" sz="2400" i="1" dirty="0"/>
              <a:t>ex officio </a:t>
            </a:r>
            <a:r>
              <a:rPr lang="en-GB" sz="2400" dirty="0"/>
              <a:t>the unfairness of a contractual default interest clause contained in a </a:t>
            </a:r>
            <a:r>
              <a:rPr lang="en-GB" sz="2400" dirty="0" smtClean="0"/>
              <a:t>contract </a:t>
            </a:r>
            <a:r>
              <a:rPr lang="en-GB" sz="2400" dirty="0"/>
              <a:t>held between a professional and a consumer, when the consumer did not raised opposition to it. </a:t>
            </a:r>
            <a:endParaRPr lang="es-ES" sz="2400" dirty="0"/>
          </a:p>
          <a:p>
            <a:pPr lvl="2" algn="just">
              <a:lnSpc>
                <a:spcPct val="80000"/>
              </a:lnSpc>
              <a:buClr>
                <a:srgbClr val="FF0000"/>
              </a:buClr>
            </a:pPr>
            <a:endParaRPr lang="en-GB"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bwMode="auto">
          <a:xfrm>
            <a:off x="0" y="0"/>
            <a:ext cx="9144000" cy="63813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2" algn="just">
              <a:lnSpc>
                <a:spcPct val="80000"/>
              </a:lnSpc>
              <a:buClr>
                <a:srgbClr val="FF0000"/>
              </a:buClr>
            </a:pPr>
            <a:endParaRPr lang="en-GB" sz="2400" dirty="0" smtClean="0"/>
          </a:p>
        </p:txBody>
      </p:sp>
      <p:sp>
        <p:nvSpPr>
          <p:cNvPr id="3" name="2 Rectángulo"/>
          <p:cNvSpPr/>
          <p:nvPr/>
        </p:nvSpPr>
        <p:spPr>
          <a:xfrm>
            <a:off x="0" y="0"/>
            <a:ext cx="9144000" cy="4524315"/>
          </a:xfrm>
          <a:prstGeom prst="rect">
            <a:avLst/>
          </a:prstGeom>
        </p:spPr>
        <p:txBody>
          <a:bodyPr wrap="square">
            <a:spAutoFit/>
          </a:bodyPr>
          <a:lstStyle/>
          <a:p>
            <a:pPr lvl="2" algn="just">
              <a:lnSpc>
                <a:spcPct val="80000"/>
              </a:lnSpc>
              <a:buClr>
                <a:srgbClr val="FF0000"/>
              </a:buClr>
              <a:buFont typeface="Wingdings" pitchFamily="2" charset="2"/>
              <a:buChar char="ü"/>
            </a:pPr>
            <a:r>
              <a:rPr lang="en-GB" sz="2400" dirty="0" smtClean="0"/>
              <a:t>In the case </a:t>
            </a:r>
            <a:r>
              <a:rPr lang="en-GB" sz="2400" i="1" dirty="0" smtClean="0"/>
              <a:t>Aziz</a:t>
            </a:r>
            <a:r>
              <a:rPr lang="en-GB" sz="2400" dirty="0" smtClean="0"/>
              <a:t> in 2013 (Mohamed Aziz v. </a:t>
            </a:r>
            <a:r>
              <a:rPr lang="en-GB" sz="2400" dirty="0" err="1" smtClean="0"/>
              <a:t>Caja</a:t>
            </a:r>
            <a:r>
              <a:rPr lang="en-GB" sz="2400" dirty="0" smtClean="0"/>
              <a:t> de </a:t>
            </a:r>
            <a:r>
              <a:rPr lang="en-GB" sz="2400" dirty="0" err="1" smtClean="0"/>
              <a:t>Ahorros</a:t>
            </a:r>
            <a:r>
              <a:rPr lang="en-GB" sz="2400" dirty="0" smtClean="0"/>
              <a:t> de </a:t>
            </a:r>
            <a:r>
              <a:rPr lang="en-GB" sz="2400" dirty="0" err="1" smtClean="0"/>
              <a:t>Catalunya</a:t>
            </a:r>
            <a:r>
              <a:rPr lang="en-GB" sz="2400" dirty="0" smtClean="0"/>
              <a:t>, Tarragona </a:t>
            </a:r>
            <a:r>
              <a:rPr lang="en-GB" sz="2400" dirty="0" err="1" smtClean="0"/>
              <a:t>i</a:t>
            </a:r>
            <a:r>
              <a:rPr lang="en-GB" sz="2400" dirty="0" smtClean="0"/>
              <a:t> Manresa (</a:t>
            </a:r>
            <a:r>
              <a:rPr lang="en-GB" sz="2400" dirty="0" err="1" smtClean="0"/>
              <a:t>Catalunyacaixa</a:t>
            </a:r>
            <a:r>
              <a:rPr lang="en-GB" sz="2400" dirty="0" smtClean="0"/>
              <a:t>), C-415/11),  ECJ stated that </a:t>
            </a:r>
            <a:r>
              <a:rPr lang="en-GB" sz="2400" b="1" dirty="0" smtClean="0"/>
              <a:t>it was incompatible with EU law a Spanish legislation that in regulating the mortgage enforcement (and eviction) proceeding , did not provide the possibility of formulating grounds of opposition based on the unfairness of a contractual term (which is the basis of ejection title). And at the same time, the law did not allow the judge of the declarative process (which the power to assess the unfairness of the clause) to take precautionary measures, including, in particular, the suspension of the mortgage enforcement (and eviction) proceeding when it is necessary to ensure the full effectiveness of the court final decision.</a:t>
            </a:r>
            <a:endParaRPr lang="es-ES" sz="24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bwMode="auto">
          <a:xfrm>
            <a:off x="0" y="0"/>
            <a:ext cx="9144000" cy="63813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indent="-255588" algn="just" eaLnBrk="0" hangingPunct="0">
              <a:spcBef>
                <a:spcPts val="400"/>
              </a:spcBef>
              <a:buClr>
                <a:schemeClr val="accent1"/>
              </a:buClr>
              <a:buSzPct val="68000"/>
              <a:buFont typeface="Wingdings 3" pitchFamily="18" charset="2"/>
              <a:buChar char=""/>
            </a:pPr>
            <a:endParaRPr lang="es-ES" sz="2400" dirty="0"/>
          </a:p>
          <a:p>
            <a:pPr lvl="2" algn="just">
              <a:lnSpc>
                <a:spcPct val="80000"/>
              </a:lnSpc>
              <a:buClr>
                <a:srgbClr val="FF0000"/>
              </a:buClr>
              <a:buFont typeface="Wingdings" pitchFamily="2" charset="2"/>
              <a:buChar char="ü"/>
            </a:pPr>
            <a:r>
              <a:rPr lang="en-GB" sz="2400" dirty="0" smtClean="0"/>
              <a:t>In the case </a:t>
            </a:r>
            <a:r>
              <a:rPr lang="en-GB" sz="2400" i="1" dirty="0" err="1" smtClean="0"/>
              <a:t>Sánchez</a:t>
            </a:r>
            <a:r>
              <a:rPr lang="en-GB" sz="2400" i="1" dirty="0" smtClean="0"/>
              <a:t> </a:t>
            </a:r>
            <a:r>
              <a:rPr lang="en-GB" sz="2400" i="1" dirty="0" err="1" smtClean="0"/>
              <a:t>Morcillo</a:t>
            </a:r>
            <a:r>
              <a:rPr lang="en-GB" sz="2400" dirty="0" smtClean="0"/>
              <a:t> (Juan </a:t>
            </a:r>
            <a:r>
              <a:rPr lang="en-GB" sz="2400" dirty="0" err="1" smtClean="0"/>
              <a:t>Calros</a:t>
            </a:r>
            <a:r>
              <a:rPr lang="en-GB" sz="2400" dirty="0" smtClean="0"/>
              <a:t> </a:t>
            </a:r>
            <a:r>
              <a:rPr lang="en-GB" sz="2400" dirty="0" err="1" smtClean="0"/>
              <a:t>Sánchez</a:t>
            </a:r>
            <a:r>
              <a:rPr lang="en-GB" sz="2400" dirty="0" smtClean="0"/>
              <a:t> </a:t>
            </a:r>
            <a:r>
              <a:rPr lang="en-GB" sz="2400" dirty="0" err="1" smtClean="0"/>
              <a:t>Morcillo</a:t>
            </a:r>
            <a:r>
              <a:rPr lang="en-GB" sz="2400" dirty="0" smtClean="0"/>
              <a:t> y </a:t>
            </a:r>
            <a:r>
              <a:rPr lang="en-GB" sz="2400" dirty="0" err="1" smtClean="0"/>
              <a:t>María</a:t>
            </a:r>
            <a:r>
              <a:rPr lang="en-GB" sz="2400" dirty="0" smtClean="0"/>
              <a:t> del Carmen </a:t>
            </a:r>
            <a:r>
              <a:rPr lang="en-GB" sz="2400" dirty="0" err="1" smtClean="0"/>
              <a:t>Abril</a:t>
            </a:r>
            <a:r>
              <a:rPr lang="en-GB" sz="2400" dirty="0" smtClean="0"/>
              <a:t> </a:t>
            </a:r>
            <a:r>
              <a:rPr lang="en-GB" sz="2400" dirty="0" err="1" smtClean="0"/>
              <a:t>García</a:t>
            </a:r>
            <a:r>
              <a:rPr lang="en-GB" sz="2400" dirty="0" smtClean="0"/>
              <a:t> v. </a:t>
            </a:r>
            <a:r>
              <a:rPr lang="en-GB" sz="2400" dirty="0" err="1" smtClean="0"/>
              <a:t>Banco</a:t>
            </a:r>
            <a:r>
              <a:rPr lang="en-GB" sz="2400" dirty="0" smtClean="0"/>
              <a:t> Bilbao </a:t>
            </a:r>
            <a:r>
              <a:rPr lang="en-GB" sz="2400" dirty="0" err="1" smtClean="0"/>
              <a:t>Vizcaya</a:t>
            </a:r>
            <a:r>
              <a:rPr lang="en-GB" sz="2400" dirty="0" smtClean="0"/>
              <a:t> </a:t>
            </a:r>
            <a:r>
              <a:rPr lang="en-GB" sz="2400" dirty="0" err="1" smtClean="0"/>
              <a:t>Argentaria</a:t>
            </a:r>
            <a:r>
              <a:rPr lang="en-GB" sz="2400" dirty="0" smtClean="0"/>
              <a:t> S.A., C-169/14), the ECJ once again failed against the Spanish legislation regarding the mortgage enforcement in order to guarantee consumer protection, observing that actually Spanish legislation in relation to mortgage enforcement "gives the seller or supplier, as a creditor seeking enforcement, the rights to bring an appeal against a decision ordering a stay of enforcement or declaring an unfair clause inapplicable, but does not permit, by contrast ,the consumer to exercise a right of appeal against a decision dismissing and objection to enforcement" (</a:t>
            </a:r>
            <a:r>
              <a:rPr lang="en-GB" sz="2400" dirty="0" err="1" smtClean="0"/>
              <a:t>Sánchez</a:t>
            </a:r>
            <a:r>
              <a:rPr lang="en-GB" sz="2400" dirty="0" smtClean="0"/>
              <a:t> </a:t>
            </a:r>
            <a:r>
              <a:rPr lang="en-GB" sz="2400" dirty="0" err="1" smtClean="0"/>
              <a:t>Morcillo</a:t>
            </a:r>
            <a:r>
              <a:rPr lang="en-GB" sz="2400" dirty="0" smtClean="0"/>
              <a:t>, C-169/14, paragraph 44).</a:t>
            </a:r>
            <a:endParaRPr lang="es-ES" sz="2400" dirty="0" smtClean="0"/>
          </a:p>
          <a:p>
            <a:pPr lvl="2" algn="just">
              <a:lnSpc>
                <a:spcPct val="80000"/>
              </a:lnSpc>
              <a:buClr>
                <a:srgbClr val="FF0000"/>
              </a:buClr>
            </a:pPr>
            <a:endParaRPr lang="en-GB" sz="2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bwMode="auto">
          <a:xfrm>
            <a:off x="0" y="0"/>
            <a:ext cx="9144000" cy="63813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indent="-255588" algn="just" eaLnBrk="0" hangingPunct="0">
              <a:spcBef>
                <a:spcPts val="400"/>
              </a:spcBef>
              <a:buClr>
                <a:schemeClr val="accent1"/>
              </a:buClr>
              <a:buSzPct val="68000"/>
              <a:buFont typeface="Wingdings 3" pitchFamily="18" charset="2"/>
              <a:buChar char=""/>
            </a:pPr>
            <a:r>
              <a:rPr lang="es-ES" sz="2800" dirty="0" err="1" smtClean="0"/>
              <a:t>We</a:t>
            </a:r>
            <a:r>
              <a:rPr lang="es-ES" sz="2800" dirty="0" smtClean="0"/>
              <a:t> can </a:t>
            </a:r>
            <a:r>
              <a:rPr lang="es-ES" sz="2800" dirty="0" err="1" smtClean="0"/>
              <a:t>conclude</a:t>
            </a:r>
            <a:r>
              <a:rPr lang="es-ES" sz="2800" dirty="0" smtClean="0"/>
              <a:t> </a:t>
            </a:r>
            <a:r>
              <a:rPr lang="es-ES" sz="2800" dirty="0" err="1" smtClean="0"/>
              <a:t>that</a:t>
            </a:r>
            <a:r>
              <a:rPr lang="es-ES" sz="2800" dirty="0" smtClean="0"/>
              <a:t> </a:t>
            </a:r>
            <a:r>
              <a:rPr lang="es-ES" sz="2800" dirty="0" err="1" smtClean="0"/>
              <a:t>the</a:t>
            </a:r>
            <a:r>
              <a:rPr lang="es-ES" sz="2800" dirty="0" smtClean="0"/>
              <a:t> ECJ has </a:t>
            </a:r>
            <a:r>
              <a:rPr lang="es-ES" sz="2800" dirty="0" err="1" smtClean="0"/>
              <a:t>pointed</a:t>
            </a:r>
            <a:r>
              <a:rPr lang="es-ES" sz="2800" dirty="0" smtClean="0"/>
              <a:t> </a:t>
            </a:r>
            <a:r>
              <a:rPr lang="es-ES" sz="2800" dirty="0" err="1" smtClean="0"/>
              <a:t>out</a:t>
            </a:r>
            <a:r>
              <a:rPr lang="es-ES" sz="2800" dirty="0" smtClean="0"/>
              <a:t> </a:t>
            </a:r>
            <a:r>
              <a:rPr lang="es-ES" sz="2800" dirty="0" err="1" smtClean="0"/>
              <a:t>that</a:t>
            </a:r>
            <a:r>
              <a:rPr lang="es-ES" sz="2800" dirty="0" smtClean="0"/>
              <a:t> </a:t>
            </a:r>
            <a:r>
              <a:rPr lang="es-ES" sz="2800" dirty="0" err="1" smtClean="0"/>
              <a:t>the</a:t>
            </a:r>
            <a:r>
              <a:rPr lang="es-ES" sz="2800" dirty="0" smtClean="0"/>
              <a:t> </a:t>
            </a:r>
            <a:r>
              <a:rPr lang="es-ES" sz="2800" dirty="0" err="1" smtClean="0"/>
              <a:t>national</a:t>
            </a:r>
            <a:r>
              <a:rPr lang="es-ES" sz="2800" dirty="0" smtClean="0"/>
              <a:t> </a:t>
            </a:r>
            <a:r>
              <a:rPr lang="es-ES" sz="2800" dirty="0" err="1" smtClean="0"/>
              <a:t>legislation</a:t>
            </a:r>
            <a:r>
              <a:rPr lang="es-ES" sz="2800" dirty="0" smtClean="0"/>
              <a:t> </a:t>
            </a:r>
            <a:r>
              <a:rPr lang="es-ES" sz="2800" dirty="0" err="1" smtClean="0"/>
              <a:t>must</a:t>
            </a:r>
            <a:r>
              <a:rPr lang="es-ES" sz="2800" dirty="0" smtClean="0"/>
              <a:t> </a:t>
            </a:r>
            <a:r>
              <a:rPr lang="es-ES" sz="2800" dirty="0" err="1" smtClean="0"/>
              <a:t>be</a:t>
            </a:r>
            <a:r>
              <a:rPr lang="es-ES" sz="2800" dirty="0" smtClean="0"/>
              <a:t> </a:t>
            </a:r>
            <a:r>
              <a:rPr lang="es-ES" sz="2800" dirty="0" err="1" smtClean="0"/>
              <a:t>effective</a:t>
            </a:r>
            <a:r>
              <a:rPr lang="es-ES" sz="2800" dirty="0" smtClean="0"/>
              <a:t> in </a:t>
            </a:r>
            <a:r>
              <a:rPr lang="es-ES" sz="2800" dirty="0" err="1" smtClean="0"/>
              <a:t>order</a:t>
            </a:r>
            <a:r>
              <a:rPr lang="es-ES" sz="2800" dirty="0" smtClean="0"/>
              <a:t> </a:t>
            </a:r>
            <a:r>
              <a:rPr lang="es-ES" sz="2800" dirty="0" err="1" smtClean="0"/>
              <a:t>to</a:t>
            </a:r>
            <a:r>
              <a:rPr lang="es-ES" sz="2800" dirty="0" smtClean="0"/>
              <a:t> </a:t>
            </a:r>
            <a:r>
              <a:rPr lang="es-ES" sz="2800" dirty="0" err="1" smtClean="0"/>
              <a:t>guarantee</a:t>
            </a:r>
            <a:r>
              <a:rPr lang="es-ES" sz="2800" dirty="0" smtClean="0"/>
              <a:t> EU </a:t>
            </a:r>
            <a:r>
              <a:rPr lang="es-ES" sz="2800" dirty="0" err="1" smtClean="0"/>
              <a:t>rights</a:t>
            </a:r>
            <a:r>
              <a:rPr lang="es-ES" sz="2800" dirty="0" smtClean="0"/>
              <a:t>, in a </a:t>
            </a:r>
            <a:r>
              <a:rPr lang="es-ES" sz="2800" dirty="0" err="1" smtClean="0"/>
              <a:t>way</a:t>
            </a:r>
            <a:r>
              <a:rPr lang="es-ES" sz="2800" dirty="0" smtClean="0"/>
              <a:t> </a:t>
            </a:r>
            <a:r>
              <a:rPr lang="es-ES" sz="2800" dirty="0" err="1" smtClean="0"/>
              <a:t>that</a:t>
            </a:r>
            <a:r>
              <a:rPr lang="es-ES" sz="2800" dirty="0" smtClean="0"/>
              <a:t> </a:t>
            </a:r>
            <a:r>
              <a:rPr lang="es-ES" sz="2800" dirty="0" err="1" smtClean="0"/>
              <a:t>we</a:t>
            </a:r>
            <a:r>
              <a:rPr lang="es-ES" sz="2800" dirty="0" smtClean="0"/>
              <a:t> can </a:t>
            </a:r>
            <a:r>
              <a:rPr lang="es-ES" sz="2800" dirty="0" err="1" smtClean="0"/>
              <a:t>consider</a:t>
            </a:r>
            <a:r>
              <a:rPr lang="es-ES" sz="2800" dirty="0" smtClean="0"/>
              <a:t> ECJ </a:t>
            </a:r>
            <a:r>
              <a:rPr lang="es-ES" sz="2800" dirty="0" err="1" smtClean="0"/>
              <a:t>developing</a:t>
            </a:r>
            <a:r>
              <a:rPr lang="es-ES" sz="2800" dirty="0" smtClean="0"/>
              <a:t> a </a:t>
            </a:r>
            <a:r>
              <a:rPr lang="es-ES" sz="2800" dirty="0" err="1" smtClean="0"/>
              <a:t>very</a:t>
            </a:r>
            <a:r>
              <a:rPr lang="es-ES" sz="2800" dirty="0" smtClean="0"/>
              <a:t> </a:t>
            </a:r>
            <a:r>
              <a:rPr lang="es-ES" sz="2800" dirty="0" err="1" smtClean="0"/>
              <a:t>interesting</a:t>
            </a:r>
            <a:r>
              <a:rPr lang="es-ES" sz="2800" dirty="0" smtClean="0"/>
              <a:t> </a:t>
            </a:r>
            <a:r>
              <a:rPr lang="es-ES" sz="2800" b="1" dirty="0" err="1" smtClean="0"/>
              <a:t>package</a:t>
            </a:r>
            <a:r>
              <a:rPr lang="es-ES" sz="2800" b="1" dirty="0" smtClean="0"/>
              <a:t> of </a:t>
            </a:r>
            <a:r>
              <a:rPr lang="es-ES" sz="2800" b="1" dirty="0" err="1" smtClean="0"/>
              <a:t>procedural</a:t>
            </a:r>
            <a:r>
              <a:rPr lang="es-ES" sz="2800" b="1" dirty="0" smtClean="0"/>
              <a:t> </a:t>
            </a:r>
            <a:r>
              <a:rPr lang="es-ES" sz="2800" b="1" dirty="0" err="1" smtClean="0"/>
              <a:t>rights</a:t>
            </a:r>
            <a:r>
              <a:rPr lang="es-ES" sz="2800" b="1" dirty="0" smtClean="0"/>
              <a:t> in </a:t>
            </a:r>
            <a:r>
              <a:rPr lang="es-ES" sz="2800" b="1" dirty="0" err="1" smtClean="0"/>
              <a:t>the</a:t>
            </a:r>
            <a:r>
              <a:rPr lang="es-ES" sz="2800" b="1" dirty="0" smtClean="0"/>
              <a:t> </a:t>
            </a:r>
            <a:r>
              <a:rPr lang="es-ES" sz="2800" b="1" dirty="0" err="1" smtClean="0"/>
              <a:t>Consumer</a:t>
            </a:r>
            <a:r>
              <a:rPr lang="es-ES" sz="2800" b="1" dirty="0" smtClean="0"/>
              <a:t> </a:t>
            </a:r>
            <a:r>
              <a:rPr lang="es-ES" sz="2800" b="1" dirty="0" err="1" smtClean="0"/>
              <a:t>Protection</a:t>
            </a:r>
            <a:r>
              <a:rPr lang="es-ES" sz="2800" b="1" dirty="0" smtClean="0"/>
              <a:t> Status</a:t>
            </a:r>
            <a:r>
              <a:rPr lang="es-ES" sz="2800" dirty="0" smtClean="0"/>
              <a:t>, </a:t>
            </a:r>
            <a:r>
              <a:rPr lang="es-ES" sz="2800" dirty="0" err="1" smtClean="0"/>
              <a:t>or</a:t>
            </a:r>
            <a:r>
              <a:rPr lang="es-ES" sz="2800" dirty="0" smtClean="0"/>
              <a:t> </a:t>
            </a:r>
            <a:r>
              <a:rPr lang="es-ES" sz="2800" dirty="0" err="1" smtClean="0"/>
              <a:t>maybe</a:t>
            </a:r>
            <a:r>
              <a:rPr lang="es-ES" sz="2800" dirty="0" smtClean="0"/>
              <a:t> </a:t>
            </a:r>
            <a:r>
              <a:rPr lang="es-ES" sz="2800" dirty="0" err="1" smtClean="0"/>
              <a:t>an</a:t>
            </a:r>
            <a:r>
              <a:rPr lang="es-ES" sz="2800" dirty="0" smtClean="0"/>
              <a:t> </a:t>
            </a:r>
            <a:r>
              <a:rPr lang="es-ES" sz="2800" b="1" dirty="0" smtClean="0"/>
              <a:t>EU </a:t>
            </a:r>
            <a:r>
              <a:rPr lang="es-ES" sz="2800" b="1" dirty="0" err="1" smtClean="0"/>
              <a:t>Consumer</a:t>
            </a:r>
            <a:r>
              <a:rPr lang="es-ES" sz="2800" b="1" dirty="0" smtClean="0"/>
              <a:t> </a:t>
            </a:r>
            <a:r>
              <a:rPr lang="es-ES" sz="2800" b="1" dirty="0" err="1" smtClean="0"/>
              <a:t>Procedural</a:t>
            </a:r>
            <a:r>
              <a:rPr lang="es-ES" sz="2800" b="1" dirty="0" smtClean="0"/>
              <a:t> Status: </a:t>
            </a:r>
          </a:p>
          <a:p>
            <a:pPr marL="822325" lvl="1" indent="-255588" algn="just" eaLnBrk="0" hangingPunct="0">
              <a:spcBef>
                <a:spcPts val="400"/>
              </a:spcBef>
              <a:buClr>
                <a:schemeClr val="accent1"/>
              </a:buClr>
              <a:buSzPct val="68000"/>
              <a:buFont typeface="Wingdings" pitchFamily="2" charset="2"/>
              <a:buChar char="ü"/>
            </a:pPr>
            <a:r>
              <a:rPr lang="es-ES" sz="2800" b="1" i="1" dirty="0" smtClean="0"/>
              <a:t>	</a:t>
            </a:r>
            <a:r>
              <a:rPr lang="es-ES" sz="2800" dirty="0" err="1" smtClean="0"/>
              <a:t>Configuration</a:t>
            </a:r>
            <a:r>
              <a:rPr lang="es-ES" sz="2800" dirty="0" smtClean="0"/>
              <a:t> of </a:t>
            </a:r>
            <a:r>
              <a:rPr lang="es-ES" sz="2800" dirty="0" err="1" smtClean="0"/>
              <a:t>an</a:t>
            </a:r>
            <a:r>
              <a:rPr lang="es-ES" sz="2800" dirty="0" smtClean="0"/>
              <a:t> </a:t>
            </a:r>
            <a:r>
              <a:rPr lang="en-GB" sz="2800" b="1" i="1" dirty="0" smtClean="0"/>
              <a:t>ex officio </a:t>
            </a:r>
            <a:r>
              <a:rPr lang="en-GB" sz="2800" b="1" dirty="0" smtClean="0"/>
              <a:t>action of national courts</a:t>
            </a:r>
            <a:r>
              <a:rPr lang="en-GB" sz="2800" dirty="0" smtClean="0"/>
              <a:t> (outside their own legislation) must interpret "as far as possible" national law (</a:t>
            </a:r>
            <a:r>
              <a:rPr lang="en-GB" sz="2800" i="1" dirty="0" err="1" smtClean="0"/>
              <a:t>Unibet</a:t>
            </a:r>
            <a:r>
              <a:rPr lang="en-GB" sz="2800" i="1" dirty="0" smtClean="0"/>
              <a:t>, </a:t>
            </a:r>
            <a:r>
              <a:rPr lang="en-GB" sz="2800" i="1" dirty="0" err="1" smtClean="0"/>
              <a:t>Pannon</a:t>
            </a:r>
            <a:r>
              <a:rPr lang="en-GB" sz="2800" i="1" dirty="0" smtClean="0"/>
              <a:t>), </a:t>
            </a:r>
            <a:r>
              <a:rPr lang="en-GB" sz="2800" dirty="0" smtClean="0"/>
              <a:t>and they “could” use the action </a:t>
            </a:r>
            <a:r>
              <a:rPr lang="en-GB" sz="2800" b="1" u="sng" dirty="0" smtClean="0"/>
              <a:t>against the national legislation</a:t>
            </a:r>
            <a:r>
              <a:rPr lang="en-GB" sz="2800" b="1" dirty="0" smtClean="0"/>
              <a:t> </a:t>
            </a:r>
            <a:r>
              <a:rPr lang="en-GB" sz="2800" dirty="0" smtClean="0"/>
              <a:t>(</a:t>
            </a:r>
            <a:r>
              <a:rPr lang="en-GB" sz="2800" i="1" dirty="0" err="1" smtClean="0"/>
              <a:t>Pénzügyi</a:t>
            </a:r>
            <a:r>
              <a:rPr lang="en-GB" sz="2800" i="1" dirty="0" smtClean="0"/>
              <a:t>)</a:t>
            </a:r>
          </a:p>
          <a:p>
            <a:pPr marL="822325" lvl="1" indent="-255588" algn="just" eaLnBrk="0" hangingPunct="0">
              <a:spcBef>
                <a:spcPts val="400"/>
              </a:spcBef>
              <a:buClr>
                <a:schemeClr val="accent1"/>
              </a:buClr>
              <a:buSzPct val="68000"/>
              <a:buFont typeface="Wingdings" pitchFamily="2" charset="2"/>
              <a:buChar char="ü"/>
            </a:pPr>
            <a:r>
              <a:rPr lang="en-GB" sz="2800" dirty="0" smtClean="0"/>
              <a:t> The development of the </a:t>
            </a:r>
            <a:r>
              <a:rPr lang="en-GB" sz="2800" b="1" dirty="0" smtClean="0"/>
              <a:t>principle of equality of arms </a:t>
            </a:r>
            <a:r>
              <a:rPr lang="en-GB" sz="2800" dirty="0" smtClean="0"/>
              <a:t>witch must govern the procedure (</a:t>
            </a:r>
            <a:r>
              <a:rPr lang="en-GB" sz="2800" i="1" dirty="0" err="1" smtClean="0"/>
              <a:t>Sánchez</a:t>
            </a:r>
            <a:r>
              <a:rPr lang="en-GB" sz="2800" i="1" dirty="0" smtClean="0"/>
              <a:t> </a:t>
            </a:r>
            <a:r>
              <a:rPr lang="en-GB" sz="2800" i="1" dirty="0" err="1" smtClean="0"/>
              <a:t>Morcillo</a:t>
            </a:r>
            <a:r>
              <a:rPr lang="en-GB" sz="2800" dirty="0" smtClean="0"/>
              <a:t>)</a:t>
            </a:r>
            <a:endParaRPr lang="es-ES" sz="2800" b="1" dirty="0" smtClean="0"/>
          </a:p>
          <a:p>
            <a:pPr marL="365125" indent="-255588" algn="just" eaLnBrk="0" hangingPunct="0">
              <a:spcBef>
                <a:spcPts val="400"/>
              </a:spcBef>
              <a:buClr>
                <a:schemeClr val="accent1"/>
              </a:buClr>
              <a:buSzPct val="68000"/>
            </a:pPr>
            <a:endParaRPr lang="en-GB" sz="2800" b="1" dirty="0" smtClean="0"/>
          </a:p>
          <a:p>
            <a:pPr lvl="2" algn="just">
              <a:lnSpc>
                <a:spcPct val="80000"/>
              </a:lnSpc>
              <a:buClr>
                <a:srgbClr val="FF0000"/>
              </a:buClr>
              <a:buFont typeface="Wingdings" pitchFamily="2" charset="2"/>
              <a:buChar char="ü"/>
            </a:pP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scene3d>
              <a:camera prst="orthographicFront"/>
              <a:lightRig rig="soft" dir="t"/>
            </a:scene3d>
            <a:sp3d prstMaterial="softEdge">
              <a:bevelT w="25400" h="25400"/>
            </a:sp3d>
          </a:bodyPr>
          <a:lstStyle/>
          <a:p>
            <a:pPr eaLnBrk="1" fontAlgn="auto" hangingPunct="1">
              <a:spcAft>
                <a:spcPts val="0"/>
              </a:spcAft>
              <a:defRPr/>
            </a:pPr>
            <a:r>
              <a:rPr lang="es-ES" dirty="0" smtClean="0">
                <a:solidFill>
                  <a:schemeClr val="tx1"/>
                </a:solidFill>
              </a:rPr>
              <a:t/>
            </a:r>
            <a:br>
              <a:rPr lang="es-ES" dirty="0" smtClean="0">
                <a:solidFill>
                  <a:schemeClr val="tx1"/>
                </a:solidFill>
              </a:rPr>
            </a:br>
            <a:endParaRPr lang="es-ES_tradnl" dirty="0" smtClean="0">
              <a:solidFill>
                <a:schemeClr val="tx1"/>
              </a:solidFill>
            </a:endParaRPr>
          </a:p>
        </p:txBody>
      </p:sp>
      <p:sp>
        <p:nvSpPr>
          <p:cNvPr id="18435" name="Rectangle 5"/>
          <p:cNvSpPr>
            <a:spLocks noGrp="1" noChangeArrowheads="1"/>
          </p:cNvSpPr>
          <p:nvPr>
            <p:ph type="subTitle" idx="1"/>
          </p:nvPr>
        </p:nvSpPr>
        <p:spPr>
          <a:xfrm>
            <a:off x="684213" y="2349500"/>
            <a:ext cx="7772400" cy="2735263"/>
          </a:xfrm>
        </p:spPr>
        <p:txBody>
          <a:bodyPr/>
          <a:lstStyle/>
          <a:p>
            <a:pPr marR="0" algn="ctr" eaLnBrk="1" hangingPunct="1"/>
            <a:r>
              <a:rPr lang="es-ES" sz="4000" b="1" dirty="0" smtClean="0">
                <a:solidFill>
                  <a:schemeClr val="tx1"/>
                </a:solidFill>
                <a:latin typeface="Lucida Sans Unicode" pitchFamily="34" charset="0"/>
                <a:cs typeface="Arial" charset="0"/>
              </a:rPr>
              <a:t>2.</a:t>
            </a:r>
            <a:r>
              <a:rPr lang="en-US" sz="4000" b="1" dirty="0" smtClean="0">
                <a:solidFill>
                  <a:schemeClr val="tx1"/>
                </a:solidFill>
                <a:latin typeface="Lucida Sans Unicode" pitchFamily="34" charset="0"/>
                <a:cs typeface="Arial" charset="0"/>
              </a:rPr>
              <a:t> The Spanish Supreme Court assumed the ECJ doctrine on Consumer Protection</a:t>
            </a:r>
          </a:p>
          <a:p>
            <a:pPr marR="0" algn="ctr" eaLnBrk="1" hangingPunct="1"/>
            <a:endParaRPr lang="en-US" sz="4000" b="1" dirty="0" smtClean="0">
              <a:solidFill>
                <a:schemeClr val="tx1"/>
              </a:solidFill>
              <a:latin typeface="Lucida Sans Unicode" pitchFamily="34" charset="0"/>
              <a:cs typeface="Arial" charset="0"/>
            </a:endParaRPr>
          </a:p>
          <a:p>
            <a:pPr marR="0" algn="ctr" eaLnBrk="1" hangingPunct="1"/>
            <a:endParaRPr lang="en-GB" sz="4000" b="1" dirty="0" smtClean="0">
              <a:solidFill>
                <a:schemeClr val="tx1"/>
              </a:solidFill>
              <a:latin typeface="Lucida Sans Unicode" pitchFamily="34" charset="0"/>
              <a:cs typeface="Arial" charset="0"/>
            </a:endParaRPr>
          </a:p>
          <a:p>
            <a:pPr marR="0" eaLnBrk="1" hangingPunct="1"/>
            <a:r>
              <a:rPr lang="es-ES" sz="4400" dirty="0" smtClean="0">
                <a:solidFill>
                  <a:schemeClr val="tx1"/>
                </a:solidFill>
              </a:rPr>
              <a:t> </a:t>
            </a:r>
            <a:endParaRPr lang="es-ES" sz="4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bwMode="auto">
          <a:xfrm>
            <a:off x="0" y="0"/>
            <a:ext cx="9144000" cy="54452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marR="0" lvl="0" indent="-255588" algn="just" defTabSz="914400" rtl="0" eaLnBrk="0" fontAlgn="base" latinLnBrk="0" hangingPunct="0">
              <a:lnSpc>
                <a:spcPct val="100000"/>
              </a:lnSpc>
              <a:spcBef>
                <a:spcPts val="400"/>
              </a:spcBef>
              <a:spcAft>
                <a:spcPct val="0"/>
              </a:spcAft>
              <a:buClr>
                <a:schemeClr val="accent1"/>
              </a:buClr>
              <a:buSzPct val="68000"/>
              <a:buFont typeface="Wingdings 3" pitchFamily="18" charset="2"/>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 name="2 Rectángulo"/>
          <p:cNvSpPr/>
          <p:nvPr/>
        </p:nvSpPr>
        <p:spPr>
          <a:xfrm>
            <a:off x="0" y="0"/>
            <a:ext cx="9144000" cy="4503797"/>
          </a:xfrm>
          <a:prstGeom prst="rect">
            <a:avLst/>
          </a:prstGeom>
        </p:spPr>
        <p:txBody>
          <a:bodyPr wrap="square">
            <a:spAutoFit/>
          </a:bodyPr>
          <a:lstStyle/>
          <a:p>
            <a:pPr marL="365125" lvl="0" indent="-255588" algn="just" eaLnBrk="0" hangingPunct="0">
              <a:spcBef>
                <a:spcPts val="400"/>
              </a:spcBef>
              <a:buClr>
                <a:schemeClr val="accent1"/>
              </a:buClr>
              <a:buSzPct val="68000"/>
              <a:buFont typeface="Wingdings" pitchFamily="2" charset="2"/>
              <a:buChar char="Ø"/>
              <a:tabLst>
                <a:tab pos="361950" algn="l"/>
              </a:tabLst>
              <a:defRPr/>
            </a:pPr>
            <a:r>
              <a:rPr lang="en-US" sz="2800" dirty="0" smtClean="0"/>
              <a:t>The Spanish Supreme Court is assuming the ECJ case law we pointed out before regarding the effectiveness of EU consumer protection, and developing an important jurisprudence in  order to guarantee </a:t>
            </a:r>
            <a:r>
              <a:rPr lang="en-US" sz="2800" dirty="0" smtClean="0"/>
              <a:t>EU consumer </a:t>
            </a:r>
            <a:r>
              <a:rPr lang="en-US" sz="2800" dirty="0" smtClean="0"/>
              <a:t>rights in Spain. </a:t>
            </a:r>
          </a:p>
          <a:p>
            <a:pPr marL="365125" lvl="0" indent="-255588" algn="just" eaLnBrk="0" hangingPunct="0">
              <a:spcBef>
                <a:spcPts val="400"/>
              </a:spcBef>
              <a:buClr>
                <a:schemeClr val="accent1"/>
              </a:buClr>
              <a:buSzPct val="68000"/>
              <a:tabLst>
                <a:tab pos="361950" algn="l"/>
              </a:tabLst>
              <a:defRPr/>
            </a:pPr>
            <a:endParaRPr lang="en-US" sz="2800" dirty="0" smtClean="0"/>
          </a:p>
          <a:p>
            <a:pPr marL="365125" lvl="0" indent="-255588" algn="just" eaLnBrk="0" hangingPunct="0">
              <a:spcBef>
                <a:spcPts val="400"/>
              </a:spcBef>
              <a:buClr>
                <a:schemeClr val="accent1"/>
              </a:buClr>
              <a:buSzPct val="68000"/>
              <a:buFont typeface="Wingdings" pitchFamily="2" charset="2"/>
              <a:buChar char="Ø"/>
              <a:tabLst>
                <a:tab pos="361950" algn="l"/>
              </a:tabLst>
              <a:defRPr/>
            </a:pPr>
            <a:r>
              <a:rPr lang="en-US" sz="2800" dirty="0" smtClean="0"/>
              <a:t>The best example to see how the ECJ case law has influenced the Spanish Supreme Court is the cases related to the so called </a:t>
            </a:r>
            <a:r>
              <a:rPr lang="en-US" sz="2800" b="1" dirty="0" smtClean="0"/>
              <a:t>“floor clauses” </a:t>
            </a:r>
            <a:r>
              <a:rPr lang="en-US" sz="2800" dirty="0" smtClean="0"/>
              <a:t>as abusive clauses in the mortgage contracts: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bwMode="auto">
          <a:xfrm>
            <a:off x="0" y="0"/>
            <a:ext cx="9144000" cy="54452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marR="0" lvl="0" indent="-255588" algn="just" defTabSz="914400" rtl="0" eaLnBrk="0" fontAlgn="base" latinLnBrk="0" hangingPunct="0">
              <a:lnSpc>
                <a:spcPct val="100000"/>
              </a:lnSpc>
              <a:spcBef>
                <a:spcPts val="400"/>
              </a:spcBef>
              <a:spcAft>
                <a:spcPct val="0"/>
              </a:spcAft>
              <a:buClr>
                <a:schemeClr val="accent1"/>
              </a:buClr>
              <a:buSzPct val="68000"/>
              <a:buFont typeface="Wingdings 3" pitchFamily="18" charset="2"/>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 name="2 Rectángulo"/>
          <p:cNvSpPr/>
          <p:nvPr/>
        </p:nvSpPr>
        <p:spPr>
          <a:xfrm>
            <a:off x="0" y="0"/>
            <a:ext cx="9144000" cy="6176050"/>
          </a:xfrm>
          <a:prstGeom prst="rect">
            <a:avLst/>
          </a:prstGeom>
        </p:spPr>
        <p:txBody>
          <a:bodyPr wrap="square">
            <a:spAutoFit/>
          </a:bodyPr>
          <a:lstStyle/>
          <a:p>
            <a:pPr marL="822325" lvl="1" indent="-255588" algn="just" eaLnBrk="0" hangingPunct="0">
              <a:spcBef>
                <a:spcPts val="400"/>
              </a:spcBef>
              <a:buClr>
                <a:schemeClr val="accent1"/>
              </a:buClr>
              <a:buSzPct val="68000"/>
              <a:buFont typeface="Wingdings" pitchFamily="2" charset="2"/>
              <a:buChar char="ü"/>
              <a:tabLst>
                <a:tab pos="361950" algn="l"/>
              </a:tabLst>
              <a:defRPr/>
            </a:pPr>
            <a:r>
              <a:rPr lang="es-ES" sz="2800" b="1" dirty="0" smtClean="0"/>
              <a:t>Sentencia del Tribunal Supremo de 9 de mayo de 2013 </a:t>
            </a:r>
            <a:r>
              <a:rPr lang="es-ES" sz="2800" dirty="0" smtClean="0"/>
              <a:t>(nº 485/2012). In </a:t>
            </a:r>
            <a:r>
              <a:rPr lang="es-ES" sz="2800" dirty="0" err="1" smtClean="0"/>
              <a:t>application</a:t>
            </a:r>
            <a:r>
              <a:rPr lang="es-ES" sz="2800" dirty="0" smtClean="0"/>
              <a:t> of </a:t>
            </a:r>
            <a:r>
              <a:rPr lang="es-ES" sz="2800" dirty="0" err="1" smtClean="0"/>
              <a:t>the</a:t>
            </a:r>
            <a:r>
              <a:rPr lang="es-ES" sz="2800" dirty="0" smtClean="0"/>
              <a:t> ECJ doctrine, </a:t>
            </a:r>
            <a:r>
              <a:rPr lang="es-ES" sz="2800" dirty="0" err="1" smtClean="0"/>
              <a:t>declaration</a:t>
            </a:r>
            <a:r>
              <a:rPr lang="es-ES" sz="2800" dirty="0" smtClean="0"/>
              <a:t> of </a:t>
            </a:r>
            <a:r>
              <a:rPr lang="es-ES" sz="2800" dirty="0" err="1" smtClean="0"/>
              <a:t>the</a:t>
            </a:r>
            <a:r>
              <a:rPr lang="es-ES" sz="2800" dirty="0" smtClean="0"/>
              <a:t> </a:t>
            </a:r>
            <a:r>
              <a:rPr lang="es-ES" sz="2800" dirty="0" err="1" smtClean="0"/>
              <a:t>invalidity</a:t>
            </a:r>
            <a:r>
              <a:rPr lang="es-ES" sz="2800" dirty="0" smtClean="0"/>
              <a:t> of “</a:t>
            </a:r>
            <a:r>
              <a:rPr lang="es-ES" sz="2800" dirty="0" err="1" smtClean="0"/>
              <a:t>floor</a:t>
            </a:r>
            <a:r>
              <a:rPr lang="es-ES" sz="2800" dirty="0" smtClean="0"/>
              <a:t> </a:t>
            </a:r>
            <a:r>
              <a:rPr lang="es-ES" sz="2800" dirty="0" err="1" smtClean="0"/>
              <a:t>clauses</a:t>
            </a:r>
            <a:r>
              <a:rPr lang="es-ES" sz="2800" dirty="0" smtClean="0"/>
              <a:t>” and </a:t>
            </a:r>
            <a:r>
              <a:rPr lang="es-ES" sz="2800" dirty="0" err="1" smtClean="0"/>
              <a:t>the</a:t>
            </a:r>
            <a:r>
              <a:rPr lang="es-ES" sz="2800" dirty="0" smtClean="0"/>
              <a:t> </a:t>
            </a:r>
            <a:r>
              <a:rPr lang="es-ES" sz="2800" dirty="0" err="1" smtClean="0"/>
              <a:t>validity</a:t>
            </a:r>
            <a:r>
              <a:rPr lang="es-ES" sz="2800" dirty="0" smtClean="0"/>
              <a:t> of </a:t>
            </a:r>
            <a:r>
              <a:rPr lang="es-ES" sz="2800" dirty="0" err="1" smtClean="0"/>
              <a:t>the</a:t>
            </a:r>
            <a:r>
              <a:rPr lang="es-ES" sz="2800" dirty="0" smtClean="0"/>
              <a:t> loan </a:t>
            </a:r>
            <a:r>
              <a:rPr lang="es-ES" sz="2800" dirty="0" err="1" smtClean="0"/>
              <a:t>or</a:t>
            </a:r>
            <a:r>
              <a:rPr lang="es-ES" sz="2800" dirty="0" smtClean="0"/>
              <a:t> </a:t>
            </a:r>
            <a:r>
              <a:rPr lang="es-ES" sz="2800" dirty="0" err="1" smtClean="0"/>
              <a:t>mortage</a:t>
            </a:r>
            <a:r>
              <a:rPr lang="es-ES" sz="2800" dirty="0" smtClean="0"/>
              <a:t> </a:t>
            </a:r>
            <a:r>
              <a:rPr lang="es-ES" sz="2800" dirty="0" err="1" smtClean="0"/>
              <a:t>contracts</a:t>
            </a:r>
            <a:r>
              <a:rPr lang="es-ES" sz="2800" dirty="0" smtClean="0"/>
              <a:t>. </a:t>
            </a:r>
            <a:r>
              <a:rPr lang="es-ES" sz="2800" dirty="0" err="1" smtClean="0"/>
              <a:t>Criteria</a:t>
            </a:r>
            <a:r>
              <a:rPr lang="es-ES" sz="2800" dirty="0" smtClean="0"/>
              <a:t> </a:t>
            </a:r>
            <a:r>
              <a:rPr lang="es-ES" sz="2800" dirty="0" err="1" smtClean="0"/>
              <a:t>for</a:t>
            </a:r>
            <a:r>
              <a:rPr lang="es-ES" sz="2800" dirty="0" smtClean="0"/>
              <a:t> </a:t>
            </a:r>
            <a:r>
              <a:rPr lang="es-ES" sz="2800" dirty="0" err="1" smtClean="0"/>
              <a:t>the</a:t>
            </a:r>
            <a:r>
              <a:rPr lang="es-ES" sz="2800" dirty="0" smtClean="0"/>
              <a:t> </a:t>
            </a:r>
            <a:r>
              <a:rPr lang="es-ES" sz="2800" dirty="0" err="1" smtClean="0"/>
              <a:t>evaluation</a:t>
            </a:r>
            <a:r>
              <a:rPr lang="es-ES" sz="2800" dirty="0" smtClean="0"/>
              <a:t> of </a:t>
            </a:r>
            <a:r>
              <a:rPr lang="es-ES" sz="2800" dirty="0" err="1" smtClean="0"/>
              <a:t>the</a:t>
            </a:r>
            <a:r>
              <a:rPr lang="es-ES" sz="2800" dirty="0" smtClean="0"/>
              <a:t> </a:t>
            </a:r>
            <a:r>
              <a:rPr lang="es-ES" sz="2800" dirty="0" err="1" smtClean="0"/>
              <a:t>validity</a:t>
            </a:r>
            <a:r>
              <a:rPr lang="es-ES" sz="2800" dirty="0" smtClean="0"/>
              <a:t> of </a:t>
            </a:r>
            <a:r>
              <a:rPr lang="es-ES" sz="2800" dirty="0" err="1" smtClean="0"/>
              <a:t>clauses</a:t>
            </a:r>
            <a:r>
              <a:rPr lang="es-ES" sz="2800" dirty="0" smtClean="0"/>
              <a:t> in </a:t>
            </a:r>
            <a:r>
              <a:rPr lang="es-ES" sz="2800" dirty="0" err="1" smtClean="0"/>
              <a:t>consumer</a:t>
            </a:r>
            <a:r>
              <a:rPr lang="es-ES" sz="2800" dirty="0" smtClean="0"/>
              <a:t> </a:t>
            </a:r>
            <a:r>
              <a:rPr lang="es-ES" sz="2800" dirty="0" err="1" smtClean="0"/>
              <a:t>contracts</a:t>
            </a:r>
            <a:r>
              <a:rPr lang="es-ES" sz="2800" dirty="0" smtClean="0"/>
              <a:t>.  </a:t>
            </a:r>
            <a:r>
              <a:rPr lang="es-ES" sz="2800" b="1" dirty="0" smtClean="0"/>
              <a:t>No </a:t>
            </a:r>
            <a:r>
              <a:rPr lang="es-ES" sz="2800" b="1" dirty="0" err="1" smtClean="0"/>
              <a:t>retroactive</a:t>
            </a:r>
            <a:r>
              <a:rPr lang="es-ES" sz="2800" b="1" dirty="0" smtClean="0"/>
              <a:t> </a:t>
            </a:r>
            <a:r>
              <a:rPr lang="es-ES" sz="2800" b="1" dirty="0" err="1" smtClean="0"/>
              <a:t>effects</a:t>
            </a:r>
            <a:r>
              <a:rPr lang="es-ES" sz="2800" b="1" dirty="0" smtClean="0"/>
              <a:t>. </a:t>
            </a:r>
            <a:r>
              <a:rPr lang="es-ES" sz="2800" b="1" dirty="0" smtClean="0"/>
              <a:t>?</a:t>
            </a:r>
            <a:endParaRPr lang="es-ES" sz="2800" b="1" dirty="0" smtClean="0"/>
          </a:p>
          <a:p>
            <a:pPr marL="822325" lvl="1" indent="-255588" algn="just" eaLnBrk="0" hangingPunct="0">
              <a:spcBef>
                <a:spcPts val="400"/>
              </a:spcBef>
              <a:buClr>
                <a:schemeClr val="accent1"/>
              </a:buClr>
              <a:buSzPct val="68000"/>
              <a:buFont typeface="Wingdings" pitchFamily="2" charset="2"/>
              <a:buChar char="ü"/>
              <a:tabLst>
                <a:tab pos="361950" algn="l"/>
              </a:tabLst>
              <a:defRPr/>
            </a:pPr>
            <a:r>
              <a:rPr lang="es-ES" sz="2800" dirty="0" smtClean="0"/>
              <a:t>Sentencias del Tribunal Supremo de 24 de marzo de 2015 (138/2015) and 25 de marzo de 2015 (nº 139/2015): </a:t>
            </a:r>
            <a:r>
              <a:rPr lang="es-ES" sz="2800" dirty="0" err="1" smtClean="0"/>
              <a:t>Clarification</a:t>
            </a:r>
            <a:r>
              <a:rPr lang="es-ES" sz="2800" dirty="0" smtClean="0"/>
              <a:t> </a:t>
            </a:r>
            <a:r>
              <a:rPr lang="es-ES" sz="2800" dirty="0" err="1" smtClean="0"/>
              <a:t>that</a:t>
            </a:r>
            <a:r>
              <a:rPr lang="es-ES" sz="2800" dirty="0" smtClean="0"/>
              <a:t> </a:t>
            </a:r>
            <a:r>
              <a:rPr lang="es-ES" sz="2800" dirty="0" err="1" smtClean="0"/>
              <a:t>when</a:t>
            </a:r>
            <a:r>
              <a:rPr lang="es-ES" sz="2800" dirty="0" smtClean="0"/>
              <a:t> </a:t>
            </a:r>
            <a:r>
              <a:rPr lang="es-ES" sz="2800" dirty="0" err="1" smtClean="0"/>
              <a:t>there</a:t>
            </a:r>
            <a:r>
              <a:rPr lang="es-ES" sz="2800" dirty="0" smtClean="0"/>
              <a:t> </a:t>
            </a:r>
            <a:r>
              <a:rPr lang="es-ES" sz="2800" dirty="0" err="1" smtClean="0"/>
              <a:t>is</a:t>
            </a:r>
            <a:r>
              <a:rPr lang="es-ES" sz="2800" dirty="0" smtClean="0"/>
              <a:t> a </a:t>
            </a:r>
            <a:r>
              <a:rPr lang="es-ES" sz="2800" dirty="0" err="1" smtClean="0"/>
              <a:t>declaration</a:t>
            </a:r>
            <a:r>
              <a:rPr lang="es-ES" sz="2800" dirty="0" smtClean="0"/>
              <a:t> of </a:t>
            </a:r>
            <a:r>
              <a:rPr lang="es-ES" sz="2800" dirty="0" err="1" smtClean="0"/>
              <a:t>invalidity</a:t>
            </a:r>
            <a:r>
              <a:rPr lang="es-ES" sz="2800" dirty="0" smtClean="0"/>
              <a:t> of a </a:t>
            </a:r>
            <a:r>
              <a:rPr lang="es-ES" sz="2800" dirty="0" err="1" smtClean="0"/>
              <a:t>floor</a:t>
            </a:r>
            <a:r>
              <a:rPr lang="es-ES" sz="2800" dirty="0" smtClean="0"/>
              <a:t> </a:t>
            </a:r>
            <a:r>
              <a:rPr lang="es-ES" sz="2800" dirty="0" err="1" smtClean="0"/>
              <a:t>clause</a:t>
            </a:r>
            <a:r>
              <a:rPr lang="es-ES" sz="2800" dirty="0" smtClean="0"/>
              <a:t>, </a:t>
            </a:r>
            <a:r>
              <a:rPr lang="en-US" sz="2800" dirty="0" smtClean="0"/>
              <a:t>proceed restitution to borrowers of interest that would have been paid since May 9, 2013, date of the Sentence of the Supreme Court.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scene3d>
              <a:camera prst="orthographicFront"/>
              <a:lightRig rig="soft" dir="t"/>
            </a:scene3d>
            <a:sp3d prstMaterial="softEdge">
              <a:bevelT w="25400" h="25400"/>
            </a:sp3d>
          </a:bodyPr>
          <a:lstStyle/>
          <a:p>
            <a:pPr eaLnBrk="1" fontAlgn="auto" hangingPunct="1">
              <a:spcAft>
                <a:spcPts val="0"/>
              </a:spcAft>
              <a:defRPr/>
            </a:pPr>
            <a:r>
              <a:rPr lang="es-ES" dirty="0" smtClean="0">
                <a:solidFill>
                  <a:schemeClr val="tx1"/>
                </a:solidFill>
              </a:rPr>
              <a:t/>
            </a:r>
            <a:br>
              <a:rPr lang="es-ES" dirty="0" smtClean="0">
                <a:solidFill>
                  <a:schemeClr val="tx1"/>
                </a:solidFill>
              </a:rPr>
            </a:br>
            <a:endParaRPr lang="es-ES_tradnl" dirty="0" smtClean="0">
              <a:solidFill>
                <a:schemeClr val="tx1"/>
              </a:solidFill>
            </a:endParaRPr>
          </a:p>
        </p:txBody>
      </p:sp>
      <p:sp>
        <p:nvSpPr>
          <p:cNvPr id="18435" name="Rectangle 5"/>
          <p:cNvSpPr>
            <a:spLocks noGrp="1" noChangeArrowheads="1"/>
          </p:cNvSpPr>
          <p:nvPr>
            <p:ph type="subTitle" idx="1"/>
          </p:nvPr>
        </p:nvSpPr>
        <p:spPr>
          <a:xfrm>
            <a:off x="684213" y="2349500"/>
            <a:ext cx="7772400" cy="2735263"/>
          </a:xfrm>
        </p:spPr>
        <p:txBody>
          <a:bodyPr/>
          <a:lstStyle/>
          <a:p>
            <a:pPr marR="0" algn="ctr" eaLnBrk="1" hangingPunct="1"/>
            <a:r>
              <a:rPr lang="es-ES" sz="4000" b="1" dirty="0" smtClean="0">
                <a:solidFill>
                  <a:schemeClr val="tx1"/>
                </a:solidFill>
                <a:latin typeface="Lucida Sans Unicode" pitchFamily="34" charset="0"/>
                <a:cs typeface="Arial" charset="0"/>
              </a:rPr>
              <a:t>3.</a:t>
            </a:r>
            <a:r>
              <a:rPr lang="en-US" sz="4000" b="1" dirty="0" smtClean="0">
                <a:solidFill>
                  <a:schemeClr val="tx1"/>
                </a:solidFill>
                <a:latin typeface="Lucida Sans Unicode" pitchFamily="34" charset="0"/>
                <a:cs typeface="Arial" charset="0"/>
              </a:rPr>
              <a:t> Most recent ECJ cases on EU consumer protection.</a:t>
            </a:r>
          </a:p>
          <a:p>
            <a:pPr marR="0" algn="ctr" eaLnBrk="1" hangingPunct="1"/>
            <a:endParaRPr lang="en-GB" sz="4000" b="1" dirty="0" smtClean="0">
              <a:solidFill>
                <a:schemeClr val="tx1"/>
              </a:solidFill>
              <a:latin typeface="Lucida Sans Unicode" pitchFamily="34" charset="0"/>
              <a:cs typeface="Arial" charset="0"/>
            </a:endParaRPr>
          </a:p>
          <a:p>
            <a:pPr marR="0" eaLnBrk="1" hangingPunct="1"/>
            <a:r>
              <a:rPr lang="es-ES" sz="4400" dirty="0" smtClean="0">
                <a:solidFill>
                  <a:schemeClr val="tx1"/>
                </a:solidFill>
              </a:rPr>
              <a:t> </a:t>
            </a:r>
            <a:endParaRPr lang="es-ES" sz="4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bwMode="auto">
          <a:xfrm>
            <a:off x="0" y="0"/>
            <a:ext cx="9144000" cy="63813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indent="-255588" algn="just" eaLnBrk="0" hangingPunct="0">
              <a:spcBef>
                <a:spcPts val="400"/>
              </a:spcBef>
              <a:buClr>
                <a:schemeClr val="accent1"/>
              </a:buClr>
              <a:buSzPct val="68000"/>
              <a:buFont typeface="Wingdings" pitchFamily="2" charset="2"/>
              <a:buChar char="Ø"/>
            </a:pPr>
            <a:r>
              <a:rPr lang="es-ES" sz="2400" dirty="0" smtClean="0"/>
              <a:t>ECJ 15 </a:t>
            </a:r>
            <a:r>
              <a:rPr lang="es-ES" sz="2400" dirty="0" err="1" smtClean="0"/>
              <a:t>January</a:t>
            </a:r>
            <a:r>
              <a:rPr lang="es-ES" sz="2400" dirty="0" smtClean="0"/>
              <a:t> 2015, </a:t>
            </a:r>
            <a:r>
              <a:rPr lang="it-IT" sz="2400" i="1" dirty="0" smtClean="0"/>
              <a:t>Birutė </a:t>
            </a:r>
            <a:r>
              <a:rPr lang="es-ES" sz="2400" i="1" dirty="0" err="1" smtClean="0"/>
              <a:t>Šiba</a:t>
            </a:r>
            <a:r>
              <a:rPr lang="es-ES" sz="2400" dirty="0" smtClean="0"/>
              <a:t>, C-537/13, </a:t>
            </a:r>
            <a:r>
              <a:rPr lang="es-ES" sz="2400" dirty="0" err="1" smtClean="0"/>
              <a:t>the</a:t>
            </a:r>
            <a:r>
              <a:rPr lang="es-ES" sz="2400" dirty="0" smtClean="0"/>
              <a:t> </a:t>
            </a:r>
            <a:r>
              <a:rPr lang="en-US" sz="2400" dirty="0" smtClean="0"/>
              <a:t>Council Directive 93/13/EEC of 5 April 1993 on unfair terms in consumer contracts must be interpreted as applying to </a:t>
            </a:r>
            <a:r>
              <a:rPr lang="en-US" sz="2400" b="1" dirty="0" smtClean="0"/>
              <a:t>standard form contracts for legal services</a:t>
            </a:r>
            <a:r>
              <a:rPr lang="en-US" sz="2400" dirty="0" smtClean="0"/>
              <a:t>, such as those at issue in the main proceedings, </a:t>
            </a:r>
            <a:r>
              <a:rPr lang="en-US" sz="2400" b="1" dirty="0" smtClean="0"/>
              <a:t>concluded by a lawyer with a natural person acting for purposes which are outside his trade, business or </a:t>
            </a:r>
            <a:r>
              <a:rPr lang="en-US" sz="2400" b="1" dirty="0" smtClean="0"/>
              <a:t>profession (Lithuania)</a:t>
            </a:r>
            <a:endParaRPr lang="en-US" sz="2400" b="1" dirty="0" smtClean="0"/>
          </a:p>
          <a:p>
            <a:pPr marL="365125" indent="-255588" algn="just" eaLnBrk="0" hangingPunct="0">
              <a:spcBef>
                <a:spcPts val="400"/>
              </a:spcBef>
              <a:buClr>
                <a:schemeClr val="accent1"/>
              </a:buClr>
              <a:buSzPct val="68000"/>
              <a:buFont typeface="Wingdings 3" pitchFamily="18" charset="2"/>
              <a:buChar char=""/>
            </a:pPr>
            <a:endParaRPr lang="en-US" sz="2400" b="1" dirty="0" smtClean="0"/>
          </a:p>
          <a:p>
            <a:pPr marL="365125" lvl="0" indent="-255588" algn="just" eaLnBrk="0" hangingPunct="0">
              <a:spcBef>
                <a:spcPts val="400"/>
              </a:spcBef>
              <a:buClr>
                <a:schemeClr val="accent1"/>
              </a:buClr>
              <a:buSzPct val="68000"/>
              <a:buFont typeface="Wingdings 3" pitchFamily="18" charset="2"/>
              <a:buChar char=""/>
            </a:pPr>
            <a:r>
              <a:rPr lang="en-GB" sz="2400" dirty="0" smtClean="0"/>
              <a:t>ECJ 23 October 2014,</a:t>
            </a:r>
            <a:r>
              <a:rPr lang="en-GB" sz="2400" i="1" dirty="0" smtClean="0"/>
              <a:t>Alexandra Schulz and Josef </a:t>
            </a:r>
            <a:r>
              <a:rPr lang="en-GB" sz="2400" i="1" dirty="0" err="1" smtClean="0"/>
              <a:t>Egbringhoff</a:t>
            </a:r>
            <a:r>
              <a:rPr lang="en-GB" sz="2400" dirty="0" smtClean="0"/>
              <a:t>, joined cases C-359/11 and C-400/11, </a:t>
            </a:r>
            <a:r>
              <a:rPr lang="en-US" dirty="0" smtClean="0"/>
              <a:t>precluding a national </a:t>
            </a:r>
            <a:r>
              <a:rPr lang="en-US" dirty="0" smtClean="0"/>
              <a:t>legislation (Germany) </a:t>
            </a:r>
            <a:r>
              <a:rPr lang="en-US" dirty="0" smtClean="0"/>
              <a:t>which determines the content of consumer contracts for the supply of electricity and gas covered by a universal supply obligation and allows the price of that supply to be adjusted, but which does not ensure that customers are to be given adequate notice, before that adjustment comes into effect, of the reasons and preconditions for the adjustment, and its scope, in order to </a:t>
            </a:r>
            <a:r>
              <a:rPr lang="en-US" b="1" dirty="0" smtClean="0"/>
              <a:t>exercise the rights to terminate the contract or to challenge the adjustment of the supply price. </a:t>
            </a:r>
            <a:endParaRPr kumimoji="0" lang="en-GB" b="1" i="0" u="none" strike="noStrike" kern="1200" cap="none" spc="0" normalizeH="0" baseline="0" noProof="0" dirty="0" smtClean="0">
              <a:ln>
                <a:noFill/>
              </a:ln>
              <a:solidFill>
                <a:schemeClr val="tx1"/>
              </a:solidFill>
              <a:effectLst/>
              <a:uLnTx/>
              <a:uFillTx/>
              <a:latin typeface="+mn-lt"/>
              <a:ea typeface="+mn-ea"/>
              <a:cs typeface="+mn-cs"/>
            </a:endParaRPr>
          </a:p>
          <a:p>
            <a:pPr marL="365125" marR="0" lvl="0" indent="-255588" algn="just" defTabSz="914400" rtl="0" eaLnBrk="0" fontAlgn="base" latinLnBrk="0" hangingPunct="0">
              <a:lnSpc>
                <a:spcPct val="100000"/>
              </a:lnSpc>
              <a:spcBef>
                <a:spcPts val="400"/>
              </a:spcBef>
              <a:spcAft>
                <a:spcPct val="0"/>
              </a:spcAft>
              <a:buClr>
                <a:schemeClr val="accent1"/>
              </a:buClr>
              <a:buSzPct val="68000"/>
              <a:buFont typeface="Wingdings" pitchFamily="2" charset="2"/>
              <a:buChar char="Ø"/>
              <a:tabLst/>
              <a:defRPr/>
            </a:pPr>
            <a:r>
              <a:rPr kumimoji="0" lang="en-GB" b="0" i="0" u="none" strike="noStrike" kern="1200" cap="none" spc="0" normalizeH="0" baseline="0" noProof="0" dirty="0" smtClean="0">
                <a:ln>
                  <a:noFill/>
                </a:ln>
                <a:solidFill>
                  <a:schemeClr val="tx1"/>
                </a:solidFill>
                <a:effectLst/>
                <a:uLnTx/>
                <a:uFillTx/>
                <a:latin typeface="+mn-lt"/>
                <a:ea typeface="+mn-ea"/>
                <a:cs typeface="+mn-cs"/>
              </a:rPr>
              <a:t> </a:t>
            </a:r>
            <a:endParaRPr kumimoji="0" lang="es-ES"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bwMode="auto">
          <a:xfrm>
            <a:off x="0" y="0"/>
            <a:ext cx="9144000" cy="63813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indent="-255588" algn="just" eaLnBrk="0" hangingPunct="0">
              <a:spcBef>
                <a:spcPts val="400"/>
              </a:spcBef>
              <a:buClr>
                <a:schemeClr val="accent1"/>
              </a:buClr>
              <a:buSzPct val="68000"/>
              <a:buFont typeface="Wingdings 3" pitchFamily="18" charset="2"/>
              <a:buChar char=""/>
            </a:pPr>
            <a:r>
              <a:rPr lang="en-GB" sz="2800" dirty="0" smtClean="0"/>
              <a:t>ECJ 18 September 2014, </a:t>
            </a:r>
            <a:r>
              <a:rPr lang="en-GB" sz="2800" i="1" dirty="0" err="1" smtClean="0"/>
              <a:t>Vueling</a:t>
            </a:r>
            <a:r>
              <a:rPr lang="en-GB" sz="2800" i="1" dirty="0" smtClean="0"/>
              <a:t> Airlines v. </a:t>
            </a:r>
            <a:r>
              <a:rPr lang="en-GB" sz="2800" i="1" dirty="0" err="1" smtClean="0"/>
              <a:t>Instituto</a:t>
            </a:r>
            <a:r>
              <a:rPr lang="en-GB" sz="2800" i="1" dirty="0" smtClean="0"/>
              <a:t> </a:t>
            </a:r>
            <a:r>
              <a:rPr lang="en-GB" sz="2800" i="1" dirty="0" err="1" smtClean="0"/>
              <a:t>Galego</a:t>
            </a:r>
            <a:r>
              <a:rPr lang="en-GB" sz="2800" i="1" dirty="0" smtClean="0"/>
              <a:t> de </a:t>
            </a:r>
            <a:r>
              <a:rPr lang="en-GB" sz="2800" i="1" dirty="0" err="1" smtClean="0"/>
              <a:t>Consumo</a:t>
            </a:r>
            <a:r>
              <a:rPr lang="en-GB" sz="2800" dirty="0" smtClean="0"/>
              <a:t>, C-487/12. </a:t>
            </a:r>
            <a:r>
              <a:rPr lang="en-US" sz="2400" dirty="0" smtClean="0"/>
              <a:t>Article 22(1) of Regulation No 1008/2008 on common rules for the operation of air services in the Community must be interpreted as </a:t>
            </a:r>
            <a:r>
              <a:rPr lang="en-US" sz="2400" b="1" dirty="0" smtClean="0"/>
              <a:t>precluding a national law that requires air carriers to carry, in all circumstances, not only the passenger, but also baggage checked in by him, provided that the baggage complies with certain requirements as regards, in particular, its weight, for the price of the plane ticket and without it being possible to charge any price supplement to carry such baggage</a:t>
            </a:r>
            <a:r>
              <a:rPr lang="en-US" sz="2400" dirty="0" smtClean="0"/>
              <a:t>. </a:t>
            </a:r>
          </a:p>
          <a:p>
            <a:pPr lvl="2" algn="just">
              <a:lnSpc>
                <a:spcPct val="80000"/>
              </a:lnSpc>
              <a:buClr>
                <a:srgbClr val="FF0000"/>
              </a:buClr>
              <a:buFont typeface="Wingdings" pitchFamily="2" charset="2"/>
              <a:buChar char="ü"/>
            </a:pPr>
            <a:r>
              <a:rPr lang="en-US" sz="2400" dirty="0" smtClean="0"/>
              <a:t>EU law does not preclude, without prejudice to the application, in particular, of rules enacted in the field of consumer protection. Member States can regulate aspects of the contract of carriage by air, in order, in particular, to protect consumers against unfair practices. Nevertheless, such a national law cannot be contrary to the pricing provisions of Regulation No 1008/2008.</a:t>
            </a:r>
            <a:endParaRPr lang="en-US" dirty="0" smtClean="0"/>
          </a:p>
          <a:p>
            <a:pPr marL="365125" marR="0" lvl="0" indent="-255588" algn="just" defTabSz="914400" rtl="0" eaLnBrk="0" fontAlgn="base" latinLnBrk="0" hangingPunct="0">
              <a:lnSpc>
                <a:spcPct val="100000"/>
              </a:lnSpc>
              <a:spcBef>
                <a:spcPts val="400"/>
              </a:spcBef>
              <a:spcAft>
                <a:spcPct val="0"/>
              </a:spcAft>
              <a:buClr>
                <a:schemeClr val="accent1"/>
              </a:buClr>
              <a:buSzPct val="68000"/>
              <a:tabLst/>
              <a:defRPr/>
            </a:pPr>
            <a:endParaRPr kumimoji="0" lang="es-ES"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179512" y="0"/>
            <a:ext cx="9144000" cy="3416320"/>
          </a:xfrm>
          <a:prstGeom prst="rect">
            <a:avLst/>
          </a:prstGeom>
          <a:noFill/>
          <a:ln w="9525">
            <a:noFill/>
            <a:miter lim="800000"/>
            <a:headEnd/>
            <a:tailEnd/>
          </a:ln>
        </p:spPr>
        <p:txBody>
          <a:bodyPr wrap="square">
            <a:spAutoFit/>
          </a:bodyPr>
          <a:lstStyle/>
          <a:p>
            <a:pPr algn="ctr"/>
            <a:r>
              <a:rPr lang="en-US" sz="2400" b="1" dirty="0">
                <a:latin typeface="Lucida Sans Unicode" pitchFamily="34" charset="0"/>
              </a:rPr>
              <a:t>SUMMARY</a:t>
            </a:r>
          </a:p>
          <a:p>
            <a:pPr marL="457200" indent="-457200" algn="just">
              <a:buAutoNum type="arabicPeriod"/>
            </a:pPr>
            <a:r>
              <a:rPr lang="en-US" sz="2400" b="1" dirty="0" smtClean="0">
                <a:latin typeface="Lucida Sans Unicode" pitchFamily="34" charset="0"/>
              </a:rPr>
              <a:t>Reminder</a:t>
            </a:r>
          </a:p>
          <a:p>
            <a:pPr marL="457200" indent="-457200" algn="just"/>
            <a:endParaRPr lang="en-US" sz="2400" b="1" dirty="0" smtClean="0"/>
          </a:p>
          <a:p>
            <a:pPr algn="just"/>
            <a:r>
              <a:rPr lang="en-US" sz="2400" b="1" dirty="0" smtClean="0">
                <a:latin typeface="Lucida Sans Unicode" pitchFamily="34" charset="0"/>
              </a:rPr>
              <a:t>2. The Spanish Supreme Court assumed the ECJ doctrine on Consumer Protection</a:t>
            </a:r>
          </a:p>
          <a:p>
            <a:pPr algn="just"/>
            <a:endParaRPr lang="en-US" sz="2400" b="1" dirty="0" smtClean="0">
              <a:latin typeface="Lucida Sans Unicode" pitchFamily="34" charset="0"/>
            </a:endParaRPr>
          </a:p>
          <a:p>
            <a:pPr algn="just"/>
            <a:r>
              <a:rPr lang="en-US" sz="2400" b="1" dirty="0" smtClean="0">
                <a:latin typeface="Lucida Sans Unicode" pitchFamily="34" charset="0"/>
              </a:rPr>
              <a:t>3. Most recent ECJ cases on EU consumer protection</a:t>
            </a:r>
          </a:p>
          <a:p>
            <a:pPr algn="just"/>
            <a:endParaRPr lang="en-US" sz="2400" b="1" dirty="0" smtClean="0">
              <a:latin typeface="Lucida Sans Unicode" pitchFamily="34" charset="0"/>
            </a:endParaRPr>
          </a:p>
          <a:p>
            <a:pPr algn="just"/>
            <a:r>
              <a:rPr lang="en-US" sz="2400" b="1" dirty="0" smtClean="0">
                <a:latin typeface="Lucida Sans Unicode" pitchFamily="34" charset="0"/>
              </a:rPr>
              <a:t>4. Conclusions</a:t>
            </a:r>
            <a:endParaRPr lang="en-US" sz="2400" b="1" dirty="0">
              <a:latin typeface="Lucida Sans Unicode"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scene3d>
              <a:camera prst="orthographicFront"/>
              <a:lightRig rig="soft" dir="t"/>
            </a:scene3d>
            <a:sp3d prstMaterial="softEdge">
              <a:bevelT w="25400" h="25400"/>
            </a:sp3d>
          </a:bodyPr>
          <a:lstStyle/>
          <a:p>
            <a:pPr>
              <a:defRPr/>
            </a:pPr>
            <a:r>
              <a:rPr lang="es-ES" dirty="0" smtClean="0"/>
              <a:t>THANK YOU FOR YOUR ATTENTION</a:t>
            </a:r>
            <a:endParaRPr lang="es-ES" dirty="0"/>
          </a:p>
        </p:txBody>
      </p:sp>
      <p:sp>
        <p:nvSpPr>
          <p:cNvPr id="28675" name="2 Subtítulo"/>
          <p:cNvSpPr>
            <a:spLocks noGrp="1"/>
          </p:cNvSpPr>
          <p:nvPr>
            <p:ph type="subTitle" idx="1"/>
          </p:nvPr>
        </p:nvSpPr>
        <p:spPr>
          <a:xfrm>
            <a:off x="685800" y="3611563"/>
            <a:ext cx="7772400" cy="1200150"/>
          </a:xfrm>
        </p:spPr>
        <p:txBody>
          <a:bodyPr/>
          <a:lstStyle/>
          <a:p>
            <a:pPr marR="0"/>
            <a:endParaRPr lang="es-E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endParaRPr lang="es-ES"/>
          </a:p>
        </p:txBody>
      </p:sp>
      <p:sp>
        <p:nvSpPr>
          <p:cNvPr id="4" name="Rectangle 4"/>
          <p:cNvSpPr txBox="1">
            <a:spLocks noChangeArrowheads="1"/>
          </p:cNvSpPr>
          <p:nvPr/>
        </p:nvSpPr>
        <p:spPr bwMode="auto">
          <a:xfrm>
            <a:off x="685800" y="2130425"/>
            <a:ext cx="7772400" cy="1470025"/>
          </a:xfrm>
          <a:prstGeom prst="rect">
            <a:avLst/>
          </a:prstGeom>
          <a:noFill/>
          <a:ln w="9525">
            <a:noFill/>
            <a:miter lim="800000"/>
            <a:headEnd/>
            <a:tailEnd/>
          </a:ln>
        </p:spPr>
        <p:txBody>
          <a:bodyPr/>
          <a:lstStyle/>
          <a:p>
            <a:pPr algn="ctr">
              <a:lnSpc>
                <a:spcPct val="80000"/>
              </a:lnSpc>
            </a:pPr>
            <a:r>
              <a:rPr lang="es-ES" sz="3300" dirty="0">
                <a:latin typeface="Lucida Sans Unicode" pitchFamily="34" charset="0"/>
              </a:rPr>
              <a:t/>
            </a:r>
            <a:br>
              <a:rPr lang="es-ES" sz="3300" dirty="0">
                <a:latin typeface="Lucida Sans Unicode" pitchFamily="34" charset="0"/>
              </a:rPr>
            </a:br>
            <a:r>
              <a:rPr lang="es-ES" sz="4000" b="1" dirty="0">
                <a:latin typeface="Lucida Sans Unicode" pitchFamily="34" charset="0"/>
              </a:rPr>
              <a:t>1. </a:t>
            </a:r>
            <a:r>
              <a:rPr lang="es-ES" sz="4000" b="1" dirty="0" err="1" smtClean="0">
                <a:latin typeface="Lucida Sans Unicode" pitchFamily="34" charset="0"/>
              </a:rPr>
              <a:t>Reminder</a:t>
            </a:r>
            <a:endParaRPr lang="es-ES_tradnl" sz="3300" dirty="0">
              <a:latin typeface="Lucida Sans Unicode"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bwMode="auto">
          <a:xfrm>
            <a:off x="0" y="0"/>
            <a:ext cx="9144000" cy="63813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indent="-255588" algn="just" eaLnBrk="0" hangingPunct="0">
              <a:spcBef>
                <a:spcPts val="400"/>
              </a:spcBef>
              <a:buClr>
                <a:schemeClr val="accent1"/>
              </a:buClr>
              <a:buSzPct val="68000"/>
              <a:buFont typeface="Wingdings 3" pitchFamily="18" charset="2"/>
              <a:buChar char=""/>
            </a:pPr>
            <a:r>
              <a:rPr lang="en-GB" sz="2800" dirty="0" smtClean="0"/>
              <a:t>As we know the EU Consumer legislation is based…</a:t>
            </a:r>
          </a:p>
          <a:p>
            <a:pPr lvl="2" algn="just">
              <a:lnSpc>
                <a:spcPct val="80000"/>
              </a:lnSpc>
              <a:buClr>
                <a:srgbClr val="FF0000"/>
              </a:buClr>
              <a:buFont typeface="Wingdings" pitchFamily="2" charset="2"/>
              <a:buChar char="ü"/>
            </a:pPr>
            <a:r>
              <a:rPr lang="en-GB" sz="2800" dirty="0" smtClean="0"/>
              <a:t>Article 169 of the Treaty on the Functioning of the European Union: “</a:t>
            </a:r>
            <a:r>
              <a:rPr lang="en-US" dirty="0" smtClean="0"/>
              <a:t>1</a:t>
            </a:r>
            <a:r>
              <a:rPr lang="en-US" dirty="0"/>
              <a:t>. In order to promote the interests of consumers and to ensure a high level of consumer protection, </a:t>
            </a:r>
            <a:r>
              <a:rPr lang="en-US" b="1" dirty="0"/>
              <a:t>the Union shall contribute to protecting the health, safety and economic interests of consumers, as well as to promoting their right to information, education and to </a:t>
            </a:r>
            <a:r>
              <a:rPr lang="en-US" b="1" dirty="0" err="1"/>
              <a:t>organise</a:t>
            </a:r>
            <a:r>
              <a:rPr lang="en-US" b="1" dirty="0"/>
              <a:t> themselves in order to safeguard their </a:t>
            </a:r>
            <a:r>
              <a:rPr lang="en-US" b="1" dirty="0" smtClean="0"/>
              <a:t>interests.</a:t>
            </a:r>
            <a:r>
              <a:rPr lang="en-US" dirty="0" smtClean="0"/>
              <a:t>2</a:t>
            </a:r>
            <a:r>
              <a:rPr lang="en-US" dirty="0"/>
              <a:t>. T</a:t>
            </a:r>
            <a:r>
              <a:rPr lang="en-US" b="1" dirty="0"/>
              <a:t>he Union shall contribute to the attainment of the objectives</a:t>
            </a:r>
            <a:r>
              <a:rPr lang="en-US" dirty="0"/>
              <a:t> referred to in paragraph 1 through</a:t>
            </a:r>
            <a:r>
              <a:rPr lang="en-US" dirty="0" smtClean="0"/>
              <a:t>: (</a:t>
            </a:r>
            <a:r>
              <a:rPr lang="en-US" dirty="0"/>
              <a:t>a) measures adopted pursuant to Article 114 in the context of the completion of the internal market</a:t>
            </a:r>
            <a:r>
              <a:rPr lang="en-US" dirty="0" smtClean="0"/>
              <a:t>; (</a:t>
            </a:r>
            <a:r>
              <a:rPr lang="en-US" dirty="0"/>
              <a:t>b) measures which support, supplement and monitor the policy pursued by the Member </a:t>
            </a:r>
            <a:r>
              <a:rPr lang="en-US" dirty="0" smtClean="0"/>
              <a:t>States.3</a:t>
            </a:r>
            <a:r>
              <a:rPr lang="en-US" dirty="0"/>
              <a:t>. The European Parliament and the Council, acting in accordance with the ordinary legislative procedure and after consulting the Economic and Social Committee, shall adopt the measures referred to in paragraph 2(b</a:t>
            </a:r>
            <a:r>
              <a:rPr lang="en-US" dirty="0" smtClean="0"/>
              <a:t>).4</a:t>
            </a:r>
            <a:r>
              <a:rPr lang="en-US" dirty="0"/>
              <a:t>. </a:t>
            </a:r>
            <a:r>
              <a:rPr lang="en-US" b="1" dirty="0"/>
              <a:t>Measures adopted </a:t>
            </a:r>
            <a:r>
              <a:rPr lang="en-US" dirty="0"/>
              <a:t>pursuant to paragraph 3 </a:t>
            </a:r>
            <a:r>
              <a:rPr lang="en-US" b="1" dirty="0"/>
              <a:t>shall not prevent any Member State from maintaining or introducing more stringent protective measures</a:t>
            </a:r>
            <a:r>
              <a:rPr lang="en-US" dirty="0"/>
              <a:t>. Such measures must be compatible with the Treaties. The Commission shall be notified of them.</a:t>
            </a:r>
          </a:p>
          <a:p>
            <a:pPr lvl="2" algn="just">
              <a:lnSpc>
                <a:spcPct val="80000"/>
              </a:lnSpc>
              <a:buClr>
                <a:srgbClr val="FF0000"/>
              </a:buClr>
            </a:pPr>
            <a:endParaRPr lang="en-GB" sz="2800" dirty="0" smtClean="0"/>
          </a:p>
          <a:p>
            <a:pPr lvl="2" algn="just">
              <a:lnSpc>
                <a:spcPct val="80000"/>
              </a:lnSpc>
              <a:buClr>
                <a:srgbClr val="FF0000"/>
              </a:buClr>
              <a:buFont typeface="Wingdings" pitchFamily="2" charset="2"/>
              <a:buChar char="ü"/>
            </a:pPr>
            <a:r>
              <a:rPr lang="en-GB" sz="2800" dirty="0" smtClean="0"/>
              <a:t>Article </a:t>
            </a:r>
            <a:r>
              <a:rPr lang="en-GB" sz="2800" dirty="0"/>
              <a:t>38 of the EU Charter of Fundamental </a:t>
            </a:r>
            <a:r>
              <a:rPr lang="en-GB" sz="2800" dirty="0" smtClean="0"/>
              <a:t>Rights: </a:t>
            </a:r>
            <a:r>
              <a:rPr lang="en-GB" sz="2400" dirty="0" smtClean="0"/>
              <a:t>“Union </a:t>
            </a:r>
            <a:r>
              <a:rPr lang="en-GB" sz="2400" dirty="0"/>
              <a:t>policies shall ensure a high level of consumer </a:t>
            </a:r>
            <a:r>
              <a:rPr lang="en-GB" sz="2400" dirty="0" smtClean="0"/>
              <a:t>protection”</a:t>
            </a:r>
            <a:endParaRPr lang="es-ES" sz="2400" dirty="0"/>
          </a:p>
          <a:p>
            <a:pPr lvl="2" algn="just">
              <a:lnSpc>
                <a:spcPct val="80000"/>
              </a:lnSpc>
              <a:buClr>
                <a:srgbClr val="FF0000"/>
              </a:buClr>
            </a:pPr>
            <a:endParaRPr lang="en-GB" sz="2800" dirty="0" smtClean="0"/>
          </a:p>
          <a:p>
            <a:pPr marL="365125" marR="0" lvl="0" indent="-255588" algn="just" defTabSz="914400" rtl="0" eaLnBrk="0" fontAlgn="base" latinLnBrk="0" hangingPunct="0">
              <a:lnSpc>
                <a:spcPct val="100000"/>
              </a:lnSpc>
              <a:spcBef>
                <a:spcPts val="400"/>
              </a:spcBef>
              <a:spcAft>
                <a:spcPct val="0"/>
              </a:spcAft>
              <a:buClr>
                <a:schemeClr val="accent1"/>
              </a:buClr>
              <a:buSzPct val="68000"/>
              <a:buFont typeface="Wingdings 3" pitchFamily="18" charset="2"/>
              <a:buChar char=""/>
              <a:tabLst/>
              <a:defRPr/>
            </a:pPr>
            <a:endParaRPr kumimoji="0" lang="en-GB" sz="2500" b="0" i="0" u="none" strike="noStrike" kern="1200" cap="none" spc="0" normalizeH="0" baseline="0" noProof="0" dirty="0" smtClean="0">
              <a:ln>
                <a:noFill/>
              </a:ln>
              <a:solidFill>
                <a:schemeClr val="tx1"/>
              </a:solidFill>
              <a:effectLst/>
              <a:uLnTx/>
              <a:uFillTx/>
              <a:latin typeface="+mn-lt"/>
              <a:ea typeface="+mn-ea"/>
              <a:cs typeface="+mn-cs"/>
            </a:endParaRPr>
          </a:p>
          <a:p>
            <a:pPr marL="365125" marR="0" lvl="0" indent="-255588" algn="just" defTabSz="914400" rtl="0" eaLnBrk="0" fontAlgn="base" latinLnBrk="0" hangingPunct="0">
              <a:lnSpc>
                <a:spcPct val="100000"/>
              </a:lnSpc>
              <a:spcBef>
                <a:spcPts val="400"/>
              </a:spcBef>
              <a:spcAft>
                <a:spcPct val="0"/>
              </a:spcAft>
              <a:buClr>
                <a:schemeClr val="accent1"/>
              </a:buClr>
              <a:buSzPct val="68000"/>
              <a:buFont typeface="Wingdings" pitchFamily="2" charset="2"/>
              <a:buChar char="Ø"/>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 </a:t>
            </a:r>
            <a:endParaRPr kumimoji="0" lang="es-ES"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bwMode="auto">
          <a:xfrm>
            <a:off x="0" y="0"/>
            <a:ext cx="9144000" cy="63813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indent="-255588" algn="just" eaLnBrk="0" hangingPunct="0">
              <a:spcBef>
                <a:spcPts val="400"/>
              </a:spcBef>
              <a:buClr>
                <a:schemeClr val="accent1"/>
              </a:buClr>
              <a:buSzPct val="68000"/>
              <a:buFont typeface="Wingdings 3" pitchFamily="18" charset="2"/>
              <a:buChar char=""/>
            </a:pPr>
            <a:r>
              <a:rPr lang="en-GB" sz="2800" dirty="0" smtClean="0"/>
              <a:t>As we know the EU Consumer legislation is based…</a:t>
            </a:r>
          </a:p>
          <a:p>
            <a:pPr lvl="2" algn="just">
              <a:lnSpc>
                <a:spcPct val="80000"/>
              </a:lnSpc>
              <a:buClr>
                <a:srgbClr val="FF0000"/>
              </a:buClr>
              <a:buFont typeface="Wingdings" pitchFamily="2" charset="2"/>
              <a:buChar char="ü"/>
            </a:pPr>
            <a:endParaRPr lang="en-US" dirty="0" smtClean="0"/>
          </a:p>
          <a:p>
            <a:pPr lvl="2" algn="just">
              <a:lnSpc>
                <a:spcPct val="80000"/>
              </a:lnSpc>
              <a:buClr>
                <a:srgbClr val="FF0000"/>
              </a:buClr>
              <a:buFont typeface="Wingdings" pitchFamily="2" charset="2"/>
              <a:buChar char="ü"/>
            </a:pPr>
            <a:r>
              <a:rPr lang="en-US" sz="2400" b="1" u="sng" dirty="0" smtClean="0"/>
              <a:t>The Directive on Consumer Protection Rights (2011/83/EC)</a:t>
            </a:r>
            <a:r>
              <a:rPr lang="en-US" sz="2400" dirty="0" smtClean="0"/>
              <a:t> replaces, </a:t>
            </a:r>
            <a:r>
              <a:rPr lang="en-US" sz="2400" b="1" dirty="0" smtClean="0"/>
              <a:t>as of 13 June 2014</a:t>
            </a:r>
            <a:r>
              <a:rPr lang="en-US" sz="2400" dirty="0" smtClean="0"/>
              <a:t>, the Directive 97/7/EC on the protection of consumers in respect of distance contracts and Directive 85/577/EEC to protect consumer in respect of contracts negotiated away from business premises. </a:t>
            </a:r>
          </a:p>
          <a:p>
            <a:pPr lvl="2" algn="just">
              <a:lnSpc>
                <a:spcPct val="80000"/>
              </a:lnSpc>
              <a:buClr>
                <a:srgbClr val="FF0000"/>
              </a:buClr>
              <a:buFont typeface="Wingdings" pitchFamily="2" charset="2"/>
              <a:buChar char="ü"/>
            </a:pPr>
            <a:r>
              <a:rPr lang="en-US" sz="2400" b="1" u="sng" dirty="0" smtClean="0"/>
              <a:t>Directive 1999/44/EC </a:t>
            </a:r>
            <a:r>
              <a:rPr lang="en-US" sz="2400" dirty="0" smtClean="0"/>
              <a:t>on certain aspects of the sale of consumer goods and associated guarantees as well as </a:t>
            </a:r>
            <a:r>
              <a:rPr lang="en-US" sz="2400" b="1" u="sng" dirty="0" smtClean="0"/>
              <a:t>Directive 93/13/EEC</a:t>
            </a:r>
            <a:r>
              <a:rPr lang="en-US" sz="2400" dirty="0" smtClean="0"/>
              <a:t> on unfair terms in consumer contracts, which remain in force.</a:t>
            </a:r>
            <a:endParaRPr lang="es-ES" sz="2400" dirty="0" smtClean="0"/>
          </a:p>
          <a:p>
            <a:pPr lvl="2" algn="just">
              <a:lnSpc>
                <a:spcPct val="80000"/>
              </a:lnSpc>
              <a:buClr>
                <a:srgbClr val="FF0000"/>
              </a:buClr>
            </a:pPr>
            <a:endParaRPr lang="en-GB" sz="2800" dirty="0" smtClean="0"/>
          </a:p>
          <a:p>
            <a:pPr marL="365125" indent="-255588" algn="just" eaLnBrk="0" hangingPunct="0">
              <a:spcBef>
                <a:spcPts val="400"/>
              </a:spcBef>
              <a:buClr>
                <a:schemeClr val="accent1"/>
              </a:buClr>
              <a:buSzPct val="68000"/>
              <a:buFont typeface="Wingdings 3" pitchFamily="18" charset="2"/>
              <a:buChar char=""/>
            </a:pPr>
            <a:r>
              <a:rPr lang="en-GB" sz="2400" dirty="0" smtClean="0"/>
              <a:t>Nevertheless, there is no in the EU consumer legislation a regulation of the consumer procedural rights, or better say </a:t>
            </a:r>
            <a:r>
              <a:rPr lang="en-GB" sz="2400" b="1" dirty="0" smtClean="0"/>
              <a:t>there is no a EU Consumer Procedural law.  </a:t>
            </a:r>
          </a:p>
          <a:p>
            <a:pPr lvl="2" algn="just">
              <a:lnSpc>
                <a:spcPct val="80000"/>
              </a:lnSpc>
              <a:buClr>
                <a:srgbClr val="FF0000"/>
              </a:buClr>
              <a:buFont typeface="Wingdings" pitchFamily="2" charset="2"/>
              <a:buChar char="ü"/>
            </a:pPr>
            <a:r>
              <a:rPr lang="en-US" sz="2400" dirty="0" smtClean="0"/>
              <a:t>Therefore, there is </a:t>
            </a:r>
            <a:r>
              <a:rPr lang="en-US" sz="2400" b="1" dirty="0" smtClean="0"/>
              <a:t>procedural autonomy of EU Member States regarding the regulation of Consumer procedural law. </a:t>
            </a:r>
            <a:endParaRPr kumimoji="0" lang="en-GB" sz="2500" b="1" i="0" strike="noStrike" kern="1200" cap="none" spc="0" normalizeH="0" baseline="0" noProof="0" dirty="0" smtClean="0">
              <a:ln>
                <a:noFill/>
              </a:ln>
              <a:solidFill>
                <a:schemeClr val="tx1"/>
              </a:solidFill>
              <a:effectLst/>
              <a:uLnTx/>
              <a:uFillTx/>
              <a:latin typeface="+mn-lt"/>
              <a:ea typeface="+mn-ea"/>
              <a:cs typeface="+mn-cs"/>
            </a:endParaRPr>
          </a:p>
          <a:p>
            <a:pPr marL="365125" marR="0" lvl="0" indent="-255588" algn="just" defTabSz="914400" rtl="0" eaLnBrk="0" fontAlgn="base" latinLnBrk="0" hangingPunct="0">
              <a:lnSpc>
                <a:spcPct val="100000"/>
              </a:lnSpc>
              <a:spcBef>
                <a:spcPts val="400"/>
              </a:spcBef>
              <a:spcAft>
                <a:spcPct val="0"/>
              </a:spcAft>
              <a:buClr>
                <a:schemeClr val="accent1"/>
              </a:buClr>
              <a:buSzPct val="68000"/>
              <a:tabLst/>
              <a:defRPr/>
            </a:pPr>
            <a:endParaRPr kumimoji="0" lang="es-ES"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bwMode="auto">
          <a:xfrm>
            <a:off x="0" y="0"/>
            <a:ext cx="9144000" cy="63813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indent="-255588" algn="just" eaLnBrk="0" hangingPunct="0">
              <a:spcBef>
                <a:spcPts val="400"/>
              </a:spcBef>
              <a:buClr>
                <a:schemeClr val="accent1"/>
              </a:buClr>
              <a:buSzPct val="68000"/>
              <a:buFont typeface="Wingdings 3" pitchFamily="18" charset="2"/>
              <a:buChar char=""/>
            </a:pPr>
            <a:r>
              <a:rPr lang="en-GB" sz="2800" dirty="0" smtClean="0"/>
              <a:t>In this sense, in the </a:t>
            </a:r>
            <a:r>
              <a:rPr lang="en-GB" sz="2800" dirty="0"/>
              <a:t>absence of EU legislation, EU Member States are free to regulate the procedure for the implementation of EU </a:t>
            </a:r>
            <a:r>
              <a:rPr lang="en-GB" sz="2800" dirty="0" smtClean="0"/>
              <a:t>law according </a:t>
            </a:r>
            <a:r>
              <a:rPr lang="en-GB" sz="2800" dirty="0"/>
              <a:t>to each domestic legal </a:t>
            </a:r>
            <a:r>
              <a:rPr lang="en-GB" sz="2800" dirty="0" smtClean="0"/>
              <a:t>system (for instance national procedural law)</a:t>
            </a:r>
          </a:p>
          <a:p>
            <a:pPr marL="365125" indent="-255588" algn="just" eaLnBrk="0" hangingPunct="0">
              <a:spcBef>
                <a:spcPts val="400"/>
              </a:spcBef>
              <a:buClr>
                <a:schemeClr val="accent1"/>
              </a:buClr>
              <a:buSzPct val="68000"/>
            </a:pPr>
            <a:endParaRPr lang="en-GB" sz="2800" dirty="0" smtClean="0"/>
          </a:p>
          <a:p>
            <a:pPr marL="365125" indent="-255588" algn="just" eaLnBrk="0" hangingPunct="0">
              <a:spcBef>
                <a:spcPts val="400"/>
              </a:spcBef>
              <a:buClr>
                <a:schemeClr val="accent1"/>
              </a:buClr>
              <a:buSzPct val="68000"/>
              <a:buFont typeface="Wingdings 3" pitchFamily="18" charset="2"/>
              <a:buChar char=""/>
            </a:pPr>
            <a:r>
              <a:rPr lang="en-GB" sz="2800" dirty="0"/>
              <a:t>Nevertheless, according to  the principle of cooperation laid down in art. 4 of the Treaty on European Union (EUT),  </a:t>
            </a:r>
            <a:r>
              <a:rPr lang="en-GB" sz="2800" b="1" dirty="0"/>
              <a:t>Member States shall take the necessary </a:t>
            </a:r>
            <a:r>
              <a:rPr lang="en-GB" sz="2800" b="1" dirty="0" smtClean="0"/>
              <a:t>measures to ensure fulfilment of the obligations under the Treaty, and in particular,  national courts shall provide appropriate judicial </a:t>
            </a:r>
            <a:r>
              <a:rPr lang="en-GB" sz="2800" b="1" dirty="0"/>
              <a:t>protection of rights </a:t>
            </a:r>
            <a:r>
              <a:rPr lang="en-GB" sz="2800" b="1" u="sng" dirty="0"/>
              <a:t>which </a:t>
            </a:r>
            <a:r>
              <a:rPr lang="en-GB" sz="2800" b="1" u="sng" dirty="0" smtClean="0"/>
              <a:t>EU </a:t>
            </a:r>
            <a:r>
              <a:rPr lang="en-GB" sz="2800" b="1" u="sng" dirty="0"/>
              <a:t>law confers on individuals. </a:t>
            </a:r>
            <a:endParaRPr lang="es-ES" sz="2800" b="1" u="sng" dirty="0"/>
          </a:p>
          <a:p>
            <a:pPr marL="365125" indent="-255588" algn="just" eaLnBrk="0" hangingPunct="0">
              <a:spcBef>
                <a:spcPts val="400"/>
              </a:spcBef>
              <a:buClr>
                <a:schemeClr val="accent1"/>
              </a:buClr>
              <a:buSzPct val="68000"/>
              <a:buFont typeface="Wingdings 3" pitchFamily="18" charset="2"/>
              <a:buChar char=""/>
            </a:pPr>
            <a:endParaRPr lang="es-ES" sz="2800" dirty="0"/>
          </a:p>
          <a:p>
            <a:pPr lvl="2" algn="just">
              <a:lnSpc>
                <a:spcPct val="80000"/>
              </a:lnSpc>
              <a:buClr>
                <a:srgbClr val="FF0000"/>
              </a:buClr>
            </a:pPr>
            <a:endParaRPr lang="en-GB"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a:xfrm>
            <a:off x="457200" y="549275"/>
            <a:ext cx="8229600" cy="5903913"/>
          </a:xfrm>
        </p:spPr>
        <p:txBody>
          <a:bodyPr/>
          <a:lstStyle/>
          <a:p>
            <a:pPr algn="just" eaLnBrk="1" hangingPunct="1">
              <a:lnSpc>
                <a:spcPct val="80000"/>
              </a:lnSpc>
              <a:buFont typeface="Wingdings 3" pitchFamily="18" charset="2"/>
              <a:buNone/>
            </a:pPr>
            <a:endParaRPr lang="es-ES" sz="1100" dirty="0" smtClean="0"/>
          </a:p>
          <a:p>
            <a:pPr algn="just">
              <a:lnSpc>
                <a:spcPct val="80000"/>
              </a:lnSpc>
            </a:pPr>
            <a:r>
              <a:rPr lang="en-GB" sz="2400" dirty="0" smtClean="0"/>
              <a:t>But, in any case, the prevalence of EU law needs two requirements: </a:t>
            </a:r>
          </a:p>
          <a:p>
            <a:pPr algn="just">
              <a:lnSpc>
                <a:spcPct val="80000"/>
              </a:lnSpc>
            </a:pPr>
            <a:endParaRPr lang="en-GB" sz="2400" dirty="0" smtClean="0"/>
          </a:p>
          <a:p>
            <a:pPr lvl="2" algn="just">
              <a:lnSpc>
                <a:spcPct val="80000"/>
              </a:lnSpc>
              <a:buFont typeface="Wingdings" pitchFamily="2" charset="2"/>
              <a:buChar char="ü"/>
            </a:pPr>
            <a:r>
              <a:rPr lang="en-GB" sz="2400" dirty="0" smtClean="0"/>
              <a:t>we need  to be within the scope of European Union law </a:t>
            </a:r>
            <a:r>
              <a:rPr lang="en-GB" sz="2400" dirty="0" smtClean="0"/>
              <a:t>(</a:t>
            </a:r>
            <a:r>
              <a:rPr lang="en-GB" sz="2400" b="1" dirty="0" smtClean="0"/>
              <a:t>we need a connecting factor</a:t>
            </a:r>
            <a:r>
              <a:rPr lang="en-GB" sz="2400" dirty="0" smtClean="0"/>
              <a:t>)</a:t>
            </a:r>
          </a:p>
          <a:p>
            <a:pPr lvl="3" algn="just">
              <a:lnSpc>
                <a:spcPct val="80000"/>
              </a:lnSpc>
              <a:buNone/>
            </a:pPr>
            <a:r>
              <a:rPr lang="en-GB" sz="2200" dirty="0" smtClean="0"/>
              <a:t> </a:t>
            </a:r>
            <a:endParaRPr lang="en-GB" sz="2200" b="1" dirty="0" smtClean="0"/>
          </a:p>
          <a:p>
            <a:pPr lvl="2" algn="just">
              <a:lnSpc>
                <a:spcPct val="80000"/>
              </a:lnSpc>
              <a:buNone/>
            </a:pPr>
            <a:endParaRPr lang="en-GB" sz="2400" dirty="0" smtClean="0"/>
          </a:p>
          <a:p>
            <a:pPr lvl="2" algn="just">
              <a:lnSpc>
                <a:spcPct val="80000"/>
              </a:lnSpc>
              <a:buFont typeface="Wingdings" pitchFamily="2" charset="2"/>
              <a:buChar char="ü"/>
            </a:pPr>
            <a:r>
              <a:rPr lang="en-GB" sz="2400" dirty="0" smtClean="0"/>
              <a:t>and </a:t>
            </a:r>
            <a:r>
              <a:rPr lang="en-GB" sz="2400" dirty="0" smtClean="0"/>
              <a:t>furthermore the ECJ need the jurisdiction to guarantee the uniformity of the interpretation of EU law, and primacy and direct effect principles (the jurisdiction of ECJ is clear when we are in the scope of EU law, with limits in Judicial Cooperation in Criminal matters and External relations and foreign affairs)  </a:t>
            </a:r>
            <a:endParaRPr lang="es-ES" sz="2400" dirty="0" smtClean="0"/>
          </a:p>
          <a:p>
            <a:pPr>
              <a:lnSpc>
                <a:spcPct val="80000"/>
              </a:lnSpc>
            </a:pPr>
            <a:endParaRPr lang="en-US" sz="2000" dirty="0" smtClean="0"/>
          </a:p>
          <a:p>
            <a:pPr>
              <a:lnSpc>
                <a:spcPct val="80000"/>
              </a:lnSpc>
            </a:pPr>
            <a:endParaRPr lang="en-US" sz="2000" dirty="0" smtClean="0"/>
          </a:p>
          <a:p>
            <a:pPr>
              <a:lnSpc>
                <a:spcPct val="80000"/>
              </a:lnSpc>
            </a:pPr>
            <a:endParaRPr lang="en-GB" sz="1300" dirty="0" smtClean="0"/>
          </a:p>
          <a:p>
            <a:pPr eaLnBrk="1" hangingPunct="1">
              <a:lnSpc>
                <a:spcPct val="80000"/>
              </a:lnSpc>
              <a:buFont typeface="Wingdings 3" pitchFamily="18" charset="2"/>
              <a:buNone/>
            </a:pPr>
            <a:endParaRPr lang="es-ES" sz="1300" dirty="0" smtClean="0"/>
          </a:p>
          <a:p>
            <a:pPr eaLnBrk="1" hangingPunct="1">
              <a:lnSpc>
                <a:spcPct val="80000"/>
              </a:lnSpc>
              <a:buFont typeface="Wingdings 3" pitchFamily="18" charset="2"/>
              <a:buNone/>
            </a:pPr>
            <a:r>
              <a:rPr lang="es-ES" sz="900" dirty="0" smtClean="0">
                <a:solidFill>
                  <a:srgbClr val="FFFF00"/>
                </a:solidFill>
              </a:rPr>
              <a:t> .</a:t>
            </a:r>
            <a:br>
              <a:rPr lang="es-ES" sz="900" dirty="0" smtClean="0">
                <a:solidFill>
                  <a:srgbClr val="FFFF00"/>
                </a:solidFill>
              </a:rPr>
            </a:br>
            <a:endParaRPr lang="es-ES_tradnl" sz="900" dirty="0" smtClean="0">
              <a:solidFill>
                <a:srgbClr val="FFFF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bwMode="auto">
          <a:xfrm>
            <a:off x="0" y="0"/>
            <a:ext cx="9144000" cy="63813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indent="-255588" algn="just" eaLnBrk="0" hangingPunct="0">
              <a:spcBef>
                <a:spcPts val="400"/>
              </a:spcBef>
              <a:buClr>
                <a:schemeClr val="accent1"/>
              </a:buClr>
              <a:buSzPct val="68000"/>
              <a:buFont typeface="Wingdings 3" pitchFamily="18" charset="2"/>
              <a:buChar char=""/>
            </a:pPr>
            <a:r>
              <a:rPr lang="en-GB" sz="2800" b="1" dirty="0" smtClean="0"/>
              <a:t>The scope </a:t>
            </a:r>
            <a:r>
              <a:rPr lang="en-GB" sz="2800" b="1" dirty="0"/>
              <a:t>of Union law </a:t>
            </a:r>
            <a:r>
              <a:rPr lang="en-GB" sz="2400" dirty="0"/>
              <a:t>is not confined exclusively to the characteristics of European Union competence </a:t>
            </a:r>
            <a:r>
              <a:rPr lang="en-GB" sz="2400" dirty="0" smtClean="0"/>
              <a:t>matters</a:t>
            </a:r>
            <a:r>
              <a:rPr lang="en-GB" sz="2400" dirty="0" smtClean="0"/>
              <a:t>…</a:t>
            </a:r>
            <a:endParaRPr lang="en-GB" sz="2400" dirty="0" smtClean="0"/>
          </a:p>
          <a:p>
            <a:pPr lvl="2" algn="just">
              <a:lnSpc>
                <a:spcPct val="80000"/>
              </a:lnSpc>
              <a:buClr>
                <a:srgbClr val="FF0000"/>
              </a:buClr>
              <a:buFont typeface="Wingdings" pitchFamily="2" charset="2"/>
              <a:buChar char="ü"/>
            </a:pPr>
            <a:r>
              <a:rPr lang="en-GB" sz="2800" dirty="0"/>
              <a:t>Since </a:t>
            </a:r>
            <a:r>
              <a:rPr lang="en-GB" sz="2800" dirty="0" smtClean="0"/>
              <a:t>as </a:t>
            </a:r>
            <a:r>
              <a:rPr lang="en-GB" sz="2800" dirty="0"/>
              <a:t>it was stated by the ECJ a State Member exclusive competence matter does not excluded it automatically (</a:t>
            </a:r>
            <a:r>
              <a:rPr lang="en-GB" sz="2800" i="1" dirty="0" err="1"/>
              <a:t>ratione</a:t>
            </a:r>
            <a:r>
              <a:rPr lang="en-GB" sz="2800" i="1" dirty="0"/>
              <a:t> </a:t>
            </a:r>
            <a:r>
              <a:rPr lang="en-GB" sz="2800" i="1" dirty="0" err="1"/>
              <a:t>materia</a:t>
            </a:r>
            <a:r>
              <a:rPr lang="en-GB" sz="2800" dirty="0"/>
              <a:t>) of  EU law scope of application. </a:t>
            </a:r>
            <a:endParaRPr lang="en-GB" sz="2800" dirty="0" smtClean="0"/>
          </a:p>
          <a:p>
            <a:pPr lvl="2" algn="just">
              <a:lnSpc>
                <a:spcPct val="80000"/>
              </a:lnSpc>
              <a:buClr>
                <a:srgbClr val="FF0000"/>
              </a:buClr>
              <a:buFont typeface="Wingdings" pitchFamily="2" charset="2"/>
              <a:buChar char="ü"/>
            </a:pPr>
            <a:r>
              <a:rPr lang="en-GB" sz="2800" dirty="0" smtClean="0"/>
              <a:t>Therefore</a:t>
            </a:r>
            <a:r>
              <a:rPr lang="en-GB" sz="2800" dirty="0"/>
              <a:t>, EU Member States in the exercise of </a:t>
            </a:r>
            <a:r>
              <a:rPr lang="en-GB" sz="2800" dirty="0" smtClean="0"/>
              <a:t>their </a:t>
            </a:r>
            <a:r>
              <a:rPr lang="en-GB" sz="2800" dirty="0"/>
              <a:t>exclusive powers should also respect EU law  except in the case of a domestic situation without connection </a:t>
            </a:r>
            <a:r>
              <a:rPr lang="en-GB" sz="2800" dirty="0" smtClean="0"/>
              <a:t>therewith.</a:t>
            </a:r>
          </a:p>
          <a:p>
            <a:pPr lvl="3" algn="just">
              <a:lnSpc>
                <a:spcPct val="80000"/>
              </a:lnSpc>
              <a:buClr>
                <a:srgbClr val="FF0000"/>
              </a:buClr>
              <a:buFont typeface="Wingdings" pitchFamily="2" charset="2"/>
              <a:buChar char="Ø"/>
            </a:pPr>
            <a:r>
              <a:rPr lang="en-GB" sz="2800" b="1" dirty="0" smtClean="0"/>
              <a:t>We </a:t>
            </a:r>
            <a:r>
              <a:rPr lang="en-GB" sz="2800" b="1" dirty="0" smtClean="0"/>
              <a:t>need a </a:t>
            </a:r>
            <a:r>
              <a:rPr lang="en-GB" sz="2800" b="1" u="sng" dirty="0" smtClean="0"/>
              <a:t>connecting </a:t>
            </a:r>
            <a:r>
              <a:rPr lang="en-GB" sz="2800" b="1" u="sng" dirty="0" smtClean="0"/>
              <a:t>factor</a:t>
            </a:r>
            <a:r>
              <a:rPr lang="en-GB" sz="2800" dirty="0" smtClean="0"/>
              <a:t>.  </a:t>
            </a:r>
            <a:r>
              <a:rPr lang="en-GB" sz="2800" u="sng" dirty="0" smtClean="0"/>
              <a:t>For instance a interesting recent case</a:t>
            </a:r>
            <a:r>
              <a:rPr lang="en-GB" sz="2800" dirty="0" smtClean="0"/>
              <a:t>: ECJ 8 May 2014, </a:t>
            </a:r>
            <a:r>
              <a:rPr lang="en-GB" sz="2800" i="1" dirty="0" err="1" smtClean="0"/>
              <a:t>Pelckmans</a:t>
            </a:r>
            <a:r>
              <a:rPr lang="en-GB" sz="2800" i="1" dirty="0" smtClean="0"/>
              <a:t> </a:t>
            </a:r>
            <a:r>
              <a:rPr lang="en-GB" sz="2800" i="1" dirty="0" err="1" smtClean="0"/>
              <a:t>Turnhout</a:t>
            </a:r>
            <a:r>
              <a:rPr lang="en-GB" sz="2800" i="1" dirty="0" smtClean="0"/>
              <a:t> NV</a:t>
            </a:r>
            <a:r>
              <a:rPr lang="en-GB" sz="2800" dirty="0" smtClean="0"/>
              <a:t>, C- 483/12. </a:t>
            </a:r>
            <a:r>
              <a:rPr lang="en-GB" sz="2800" b="1" dirty="0" smtClean="0"/>
              <a:t>ECJ has not competence in order to control a national regulation which </a:t>
            </a:r>
            <a:r>
              <a:rPr lang="en-US" sz="2800" b="1" dirty="0" smtClean="0"/>
              <a:t>prohibits traders from opening their establishments seven days a week by imposing a requirement of one day of rest per week. </a:t>
            </a:r>
            <a:endParaRPr lang="en-GB" sz="2800" b="1" dirty="0" smtClean="0"/>
          </a:p>
          <a:p>
            <a:pPr lvl="2" algn="just">
              <a:lnSpc>
                <a:spcPct val="80000"/>
              </a:lnSpc>
              <a:buClr>
                <a:srgbClr val="FF0000"/>
              </a:buClr>
              <a:buFont typeface="Wingdings" pitchFamily="2" charset="2"/>
              <a:buChar char="ü"/>
            </a:pPr>
            <a:endParaRPr lang="es-ES" sz="2800" dirty="0"/>
          </a:p>
          <a:p>
            <a:pPr marL="365125" marR="0" lvl="0" indent="-255588" algn="just" defTabSz="914400" rtl="0" eaLnBrk="0" fontAlgn="base" latinLnBrk="0" hangingPunct="0">
              <a:lnSpc>
                <a:spcPct val="100000"/>
              </a:lnSpc>
              <a:spcBef>
                <a:spcPts val="400"/>
              </a:spcBef>
              <a:spcAft>
                <a:spcPct val="0"/>
              </a:spcAft>
              <a:buClr>
                <a:schemeClr val="accent1"/>
              </a:buClr>
              <a:buSzPct val="68000"/>
              <a:buFont typeface="Wingdings 3" pitchFamily="18" charset="2"/>
              <a:buChar char=""/>
              <a:tabLst/>
              <a:defRPr/>
            </a:pPr>
            <a:endParaRPr kumimoji="0" lang="en-GB" sz="2500" b="0" i="0" u="none" strike="noStrike" kern="1200" cap="none" spc="0" normalizeH="0" baseline="0" noProof="0" dirty="0" smtClean="0">
              <a:ln>
                <a:noFill/>
              </a:ln>
              <a:solidFill>
                <a:schemeClr val="tx1"/>
              </a:solidFill>
              <a:effectLst/>
              <a:uLnTx/>
              <a:uFillTx/>
              <a:latin typeface="+mn-lt"/>
              <a:ea typeface="+mn-ea"/>
              <a:cs typeface="+mn-cs"/>
            </a:endParaRPr>
          </a:p>
          <a:p>
            <a:pPr marL="365125" marR="0" lvl="0" indent="-255588" algn="just" defTabSz="914400" rtl="0" eaLnBrk="0" fontAlgn="base" latinLnBrk="0" hangingPunct="0">
              <a:lnSpc>
                <a:spcPct val="100000"/>
              </a:lnSpc>
              <a:spcBef>
                <a:spcPts val="400"/>
              </a:spcBef>
              <a:spcAft>
                <a:spcPct val="0"/>
              </a:spcAft>
              <a:buClr>
                <a:schemeClr val="accent1"/>
              </a:buClr>
              <a:buSzPct val="68000"/>
              <a:buFont typeface="Wingdings" pitchFamily="2" charset="2"/>
              <a:buChar char="Ø"/>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 </a:t>
            </a:r>
            <a:endParaRPr kumimoji="0" lang="es-ES"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bwMode="auto">
          <a:xfrm>
            <a:off x="0" y="0"/>
            <a:ext cx="9144000" cy="63813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indent="-255588" algn="just" eaLnBrk="0" hangingPunct="0">
              <a:spcBef>
                <a:spcPts val="400"/>
              </a:spcBef>
              <a:buClr>
                <a:schemeClr val="accent1"/>
              </a:buClr>
              <a:buSzPct val="68000"/>
              <a:buFont typeface="Wingdings 3" pitchFamily="18" charset="2"/>
              <a:buChar char=""/>
            </a:pPr>
            <a:r>
              <a:rPr lang="es-ES" sz="2800" dirty="0" err="1" smtClean="0"/>
              <a:t>The</a:t>
            </a:r>
            <a:r>
              <a:rPr lang="es-ES" sz="2800" dirty="0" smtClean="0"/>
              <a:t> ECJ has </a:t>
            </a:r>
            <a:r>
              <a:rPr lang="es-ES" sz="2800" dirty="0" err="1" smtClean="0"/>
              <a:t>pointed</a:t>
            </a:r>
            <a:r>
              <a:rPr lang="es-ES" sz="2800" dirty="0" smtClean="0"/>
              <a:t> </a:t>
            </a:r>
            <a:r>
              <a:rPr lang="es-ES" sz="2800" dirty="0" err="1" smtClean="0"/>
              <a:t>out</a:t>
            </a:r>
            <a:r>
              <a:rPr lang="es-ES" sz="2800" dirty="0" smtClean="0"/>
              <a:t> </a:t>
            </a:r>
            <a:r>
              <a:rPr lang="es-ES" sz="2800" dirty="0" err="1" smtClean="0"/>
              <a:t>that</a:t>
            </a:r>
            <a:r>
              <a:rPr lang="es-ES" sz="2800" dirty="0" smtClean="0"/>
              <a:t> </a:t>
            </a:r>
            <a:r>
              <a:rPr lang="es-ES" sz="2800" dirty="0" err="1" smtClean="0"/>
              <a:t>the</a:t>
            </a:r>
            <a:r>
              <a:rPr lang="es-ES" sz="2800" dirty="0" smtClean="0"/>
              <a:t> </a:t>
            </a:r>
            <a:r>
              <a:rPr lang="es-ES" sz="2800" dirty="0" err="1" smtClean="0"/>
              <a:t>national</a:t>
            </a:r>
            <a:r>
              <a:rPr lang="es-ES" sz="2800" dirty="0" smtClean="0"/>
              <a:t> </a:t>
            </a:r>
            <a:r>
              <a:rPr lang="es-ES" sz="2800" dirty="0" err="1" smtClean="0"/>
              <a:t>legislation</a:t>
            </a:r>
            <a:r>
              <a:rPr lang="es-ES" sz="2800" dirty="0" smtClean="0"/>
              <a:t> </a:t>
            </a:r>
            <a:r>
              <a:rPr lang="es-ES" sz="2800" dirty="0" err="1" smtClean="0"/>
              <a:t>must</a:t>
            </a:r>
            <a:r>
              <a:rPr lang="es-ES" sz="2800" dirty="0" smtClean="0"/>
              <a:t> </a:t>
            </a:r>
            <a:r>
              <a:rPr lang="es-ES" sz="2800" dirty="0" err="1" smtClean="0"/>
              <a:t>be</a:t>
            </a:r>
            <a:r>
              <a:rPr lang="es-ES" sz="2800" dirty="0" smtClean="0"/>
              <a:t> </a:t>
            </a:r>
            <a:r>
              <a:rPr lang="es-ES" sz="2800" dirty="0" err="1" smtClean="0"/>
              <a:t>effective</a:t>
            </a:r>
            <a:r>
              <a:rPr lang="es-ES" sz="2800" dirty="0" smtClean="0"/>
              <a:t> in </a:t>
            </a:r>
            <a:r>
              <a:rPr lang="es-ES" sz="2800" dirty="0" err="1" smtClean="0"/>
              <a:t>order</a:t>
            </a:r>
            <a:r>
              <a:rPr lang="es-ES" sz="2800" dirty="0" smtClean="0"/>
              <a:t> </a:t>
            </a:r>
            <a:r>
              <a:rPr lang="es-ES" sz="2800" dirty="0" err="1" smtClean="0"/>
              <a:t>to</a:t>
            </a:r>
            <a:r>
              <a:rPr lang="es-ES" sz="2800" dirty="0" smtClean="0"/>
              <a:t> </a:t>
            </a:r>
            <a:r>
              <a:rPr lang="es-ES" sz="2800" dirty="0" err="1" smtClean="0"/>
              <a:t>guarantee</a:t>
            </a:r>
            <a:r>
              <a:rPr lang="es-ES" sz="2800" dirty="0" smtClean="0"/>
              <a:t> EU </a:t>
            </a:r>
            <a:r>
              <a:rPr lang="es-ES" sz="2800" dirty="0" err="1" smtClean="0"/>
              <a:t>rights</a:t>
            </a:r>
            <a:r>
              <a:rPr lang="es-ES" sz="2800" dirty="0" smtClean="0"/>
              <a:t>, in a </a:t>
            </a:r>
            <a:r>
              <a:rPr lang="es-ES" sz="2800" dirty="0" err="1" smtClean="0"/>
              <a:t>way</a:t>
            </a:r>
            <a:r>
              <a:rPr lang="es-ES" sz="2800" dirty="0" smtClean="0"/>
              <a:t> </a:t>
            </a:r>
            <a:r>
              <a:rPr lang="es-ES" sz="2800" dirty="0" err="1" smtClean="0"/>
              <a:t>that</a:t>
            </a:r>
            <a:r>
              <a:rPr lang="es-ES" sz="2800" dirty="0" smtClean="0"/>
              <a:t> </a:t>
            </a:r>
            <a:r>
              <a:rPr lang="es-ES" sz="2800" dirty="0" err="1" smtClean="0"/>
              <a:t>we</a:t>
            </a:r>
            <a:r>
              <a:rPr lang="es-ES" sz="2800" dirty="0" smtClean="0"/>
              <a:t> can </a:t>
            </a:r>
            <a:r>
              <a:rPr lang="es-ES" sz="2800" dirty="0" err="1" smtClean="0"/>
              <a:t>consider</a:t>
            </a:r>
            <a:r>
              <a:rPr lang="es-ES" sz="2800" dirty="0" smtClean="0"/>
              <a:t> ECJ </a:t>
            </a:r>
            <a:r>
              <a:rPr lang="es-ES" sz="2800" dirty="0" err="1" smtClean="0"/>
              <a:t>developing</a:t>
            </a:r>
            <a:r>
              <a:rPr lang="es-ES" sz="2800" dirty="0" smtClean="0"/>
              <a:t> a </a:t>
            </a:r>
            <a:r>
              <a:rPr lang="es-ES" sz="2800" dirty="0" err="1" smtClean="0"/>
              <a:t>very</a:t>
            </a:r>
            <a:r>
              <a:rPr lang="es-ES" sz="2800" dirty="0" smtClean="0"/>
              <a:t> </a:t>
            </a:r>
            <a:r>
              <a:rPr lang="es-ES" sz="2800" dirty="0" err="1" smtClean="0"/>
              <a:t>interesting</a:t>
            </a:r>
            <a:r>
              <a:rPr lang="es-ES" sz="2800" dirty="0" smtClean="0"/>
              <a:t> </a:t>
            </a:r>
            <a:r>
              <a:rPr lang="es-ES" sz="2800" b="1" dirty="0" err="1" smtClean="0"/>
              <a:t>package</a:t>
            </a:r>
            <a:r>
              <a:rPr lang="es-ES" sz="2800" b="1" dirty="0" smtClean="0"/>
              <a:t> of </a:t>
            </a:r>
            <a:r>
              <a:rPr lang="es-ES" sz="2800" b="1" dirty="0" err="1" smtClean="0"/>
              <a:t>procedural</a:t>
            </a:r>
            <a:r>
              <a:rPr lang="es-ES" sz="2800" b="1" dirty="0" smtClean="0"/>
              <a:t> </a:t>
            </a:r>
            <a:r>
              <a:rPr lang="es-ES" sz="2800" b="1" dirty="0" err="1" smtClean="0"/>
              <a:t>rights</a:t>
            </a:r>
            <a:r>
              <a:rPr lang="es-ES" sz="2800" b="1" dirty="0" smtClean="0"/>
              <a:t> in </a:t>
            </a:r>
            <a:r>
              <a:rPr lang="es-ES" sz="2800" b="1" dirty="0" err="1" smtClean="0"/>
              <a:t>the</a:t>
            </a:r>
            <a:r>
              <a:rPr lang="es-ES" sz="2800" b="1" dirty="0" smtClean="0"/>
              <a:t> </a:t>
            </a:r>
            <a:r>
              <a:rPr lang="es-ES" sz="2800" b="1" dirty="0" err="1" smtClean="0"/>
              <a:t>Consumer</a:t>
            </a:r>
            <a:r>
              <a:rPr lang="es-ES" sz="2800" b="1" dirty="0" smtClean="0"/>
              <a:t> </a:t>
            </a:r>
            <a:r>
              <a:rPr lang="es-ES" sz="2800" b="1" dirty="0" err="1" smtClean="0"/>
              <a:t>Protection</a:t>
            </a:r>
            <a:r>
              <a:rPr lang="es-ES" sz="2800" b="1" dirty="0" smtClean="0"/>
              <a:t> Status</a:t>
            </a:r>
            <a:r>
              <a:rPr lang="es-ES" sz="2800" dirty="0" smtClean="0"/>
              <a:t>, </a:t>
            </a:r>
            <a:r>
              <a:rPr lang="es-ES" sz="2800" dirty="0" err="1" smtClean="0"/>
              <a:t>or</a:t>
            </a:r>
            <a:r>
              <a:rPr lang="es-ES" sz="2800" dirty="0" smtClean="0"/>
              <a:t> </a:t>
            </a:r>
            <a:r>
              <a:rPr lang="es-ES" sz="2800" dirty="0" err="1" smtClean="0"/>
              <a:t>maybe</a:t>
            </a:r>
            <a:r>
              <a:rPr lang="es-ES" sz="2800" dirty="0" smtClean="0"/>
              <a:t> </a:t>
            </a:r>
            <a:r>
              <a:rPr lang="es-ES" sz="2800" dirty="0" err="1" smtClean="0"/>
              <a:t>an</a:t>
            </a:r>
            <a:r>
              <a:rPr lang="es-ES" sz="2800" dirty="0" smtClean="0"/>
              <a:t> </a:t>
            </a:r>
            <a:r>
              <a:rPr lang="es-ES" sz="2800" b="1" dirty="0" smtClean="0"/>
              <a:t>EU </a:t>
            </a:r>
            <a:r>
              <a:rPr lang="es-ES" sz="2800" b="1" dirty="0" err="1" smtClean="0"/>
              <a:t>Consumer</a:t>
            </a:r>
            <a:r>
              <a:rPr lang="es-ES" sz="2800" b="1" dirty="0" smtClean="0"/>
              <a:t> </a:t>
            </a:r>
            <a:r>
              <a:rPr lang="es-ES" sz="2800" b="1" dirty="0" err="1" smtClean="0"/>
              <a:t>Procedural</a:t>
            </a:r>
            <a:r>
              <a:rPr lang="es-ES" sz="2800" b="1" dirty="0" smtClean="0"/>
              <a:t> Status: </a:t>
            </a:r>
          </a:p>
          <a:p>
            <a:pPr marL="822325" lvl="1" indent="-255588" algn="just" eaLnBrk="0" hangingPunct="0">
              <a:spcBef>
                <a:spcPts val="400"/>
              </a:spcBef>
              <a:buClr>
                <a:schemeClr val="accent1"/>
              </a:buClr>
              <a:buSzPct val="68000"/>
              <a:buFont typeface="Wingdings" pitchFamily="2" charset="2"/>
              <a:buChar char="ü"/>
            </a:pPr>
            <a:r>
              <a:rPr lang="es-ES" sz="2800" b="1" i="1" dirty="0" smtClean="0"/>
              <a:t>	</a:t>
            </a:r>
            <a:r>
              <a:rPr lang="es-ES" sz="2800" dirty="0" err="1" smtClean="0"/>
              <a:t>Configuration</a:t>
            </a:r>
            <a:r>
              <a:rPr lang="es-ES" sz="2800" dirty="0" smtClean="0"/>
              <a:t> of </a:t>
            </a:r>
            <a:r>
              <a:rPr lang="es-ES" sz="2800" dirty="0" err="1" smtClean="0"/>
              <a:t>an</a:t>
            </a:r>
            <a:r>
              <a:rPr lang="es-ES" sz="2800" dirty="0" smtClean="0"/>
              <a:t> </a:t>
            </a:r>
            <a:r>
              <a:rPr lang="en-GB" sz="2800" b="1" i="1" dirty="0" smtClean="0"/>
              <a:t>ex officio </a:t>
            </a:r>
            <a:r>
              <a:rPr lang="en-GB" sz="2800" b="1" dirty="0" smtClean="0"/>
              <a:t>action of national courts</a:t>
            </a:r>
            <a:r>
              <a:rPr lang="en-GB" sz="2800" dirty="0" smtClean="0"/>
              <a:t> (outside their own legislation) must interpret "as far as possible" national law (</a:t>
            </a:r>
            <a:r>
              <a:rPr lang="en-GB" sz="2800" i="1" dirty="0" err="1" smtClean="0"/>
              <a:t>Unibet</a:t>
            </a:r>
            <a:r>
              <a:rPr lang="en-GB" sz="2800" i="1" dirty="0" smtClean="0"/>
              <a:t>, </a:t>
            </a:r>
            <a:r>
              <a:rPr lang="en-GB" sz="2800" i="1" dirty="0" err="1" smtClean="0"/>
              <a:t>Pannon</a:t>
            </a:r>
            <a:r>
              <a:rPr lang="en-GB" sz="2800" i="1" dirty="0" smtClean="0"/>
              <a:t>), </a:t>
            </a:r>
            <a:r>
              <a:rPr lang="en-GB" sz="2800" dirty="0" smtClean="0"/>
              <a:t>and they “could” use the action </a:t>
            </a:r>
            <a:r>
              <a:rPr lang="en-GB" sz="2800" b="1" u="sng" dirty="0" smtClean="0"/>
              <a:t>against the national legislation</a:t>
            </a:r>
            <a:r>
              <a:rPr lang="en-GB" sz="2800" b="1" dirty="0" smtClean="0"/>
              <a:t> </a:t>
            </a:r>
            <a:r>
              <a:rPr lang="en-GB" sz="2800" dirty="0" smtClean="0"/>
              <a:t>(</a:t>
            </a:r>
            <a:r>
              <a:rPr lang="en-GB" sz="2800" i="1" dirty="0" err="1" smtClean="0"/>
              <a:t>Pénzügyi</a:t>
            </a:r>
            <a:r>
              <a:rPr lang="en-GB" sz="2800" i="1" dirty="0" smtClean="0"/>
              <a:t>)</a:t>
            </a:r>
          </a:p>
          <a:p>
            <a:pPr marL="822325" lvl="1" indent="-255588" algn="just" eaLnBrk="0" hangingPunct="0">
              <a:spcBef>
                <a:spcPts val="400"/>
              </a:spcBef>
              <a:buClr>
                <a:schemeClr val="accent1"/>
              </a:buClr>
              <a:buSzPct val="68000"/>
              <a:buFont typeface="Wingdings" pitchFamily="2" charset="2"/>
              <a:buChar char="ü"/>
            </a:pPr>
            <a:r>
              <a:rPr lang="en-GB" sz="2800" dirty="0" smtClean="0"/>
              <a:t> The development of the </a:t>
            </a:r>
            <a:r>
              <a:rPr lang="en-GB" sz="2800" b="1" dirty="0" smtClean="0"/>
              <a:t>principle of equality of arms </a:t>
            </a:r>
            <a:r>
              <a:rPr lang="en-GB" sz="2800" dirty="0" smtClean="0"/>
              <a:t>witch must govern the procedure (</a:t>
            </a:r>
            <a:r>
              <a:rPr lang="en-GB" sz="2800" i="1" dirty="0" err="1" smtClean="0"/>
              <a:t>Sánchez</a:t>
            </a:r>
            <a:r>
              <a:rPr lang="en-GB" sz="2800" i="1" dirty="0" smtClean="0"/>
              <a:t> </a:t>
            </a:r>
            <a:r>
              <a:rPr lang="en-GB" sz="2800" i="1" dirty="0" err="1" smtClean="0"/>
              <a:t>Morcillo</a:t>
            </a:r>
            <a:r>
              <a:rPr lang="en-GB" sz="2800" dirty="0" smtClean="0"/>
              <a:t>)</a:t>
            </a:r>
            <a:endParaRPr lang="es-ES" sz="2800" b="1" dirty="0" smtClean="0"/>
          </a:p>
          <a:p>
            <a:pPr marL="365125" indent="-255588" algn="just" eaLnBrk="0" hangingPunct="0">
              <a:spcBef>
                <a:spcPts val="400"/>
              </a:spcBef>
              <a:buClr>
                <a:schemeClr val="accent1"/>
              </a:buClr>
              <a:buSzPct val="68000"/>
            </a:pPr>
            <a:endParaRPr lang="en-GB" sz="2800" b="1" dirty="0" smtClean="0"/>
          </a:p>
          <a:p>
            <a:pPr lvl="2" algn="just">
              <a:lnSpc>
                <a:spcPct val="80000"/>
              </a:lnSpc>
              <a:buClr>
                <a:srgbClr val="FF0000"/>
              </a:buClr>
              <a:buFont typeface="Wingdings" pitchFamily="2" charset="2"/>
              <a:buChar char="ü"/>
            </a:pPr>
            <a:endParaRPr lang="en-US" dirty="0" smtClean="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Diapositiva 1&quot;/&gt;&lt;property id=&quot;20307&quot; value=&quot;258&quot;/&gt;&lt;/object&gt;&lt;object type=&quot;3&quot; unique_id=&quot;10005&quot;&gt;&lt;property id=&quot;20148&quot; value=&quot;5&quot;/&gt;&lt;property id=&quot;20300&quot; value=&quot;Diapositiva 2&quot;/&gt;&lt;property id=&quot;20307&quot; value=&quot;325&quot;/&gt;&lt;/object&gt;&lt;object type=&quot;3&quot; unique_id=&quot;10006&quot;&gt;&lt;property id=&quot;20148&quot; value=&quot;5&quot;/&gt;&lt;property id=&quot;20300&quot; value=&quot;Diapositiva 3&quot;/&gt;&lt;property id=&quot;20307&quot; value=&quot;394&quot;/&gt;&lt;/object&gt;&lt;object type=&quot;3&quot; unique_id=&quot;10008&quot;&gt;&lt;property id=&quot;20148&quot; value=&quot;5&quot;/&gt;&lt;property id=&quot;20300&quot; value=&quot;Diapositiva 10 - &amp;quot;&amp;#x0D;&amp;#x0A;&amp;quot;&quot;/&gt;&lt;property id=&quot;20307&quot; value=&quot;377&quot;/&gt;&lt;/object&gt;&lt;object type=&quot;3&quot; unique_id=&quot;10009&quot;&gt;&lt;property id=&quot;20148&quot; value=&quot;5&quot;/&gt;&lt;property id=&quot;20300&quot; value=&quot;Diapositiva 11 - &amp;quot;2. Origin and development of constitutional limits doctrine.&amp;quot;&quot;/&gt;&lt;property id=&quot;20307&quot; value=&quot;378&quot;/&gt;&lt;/object&gt;&lt;object type=&quot;3&quot; unique_id=&quot;11749&quot;&gt;&lt;property id=&quot;20148&quot; value=&quot;5&quot;/&gt;&lt;property id=&quot;20300&quot; value=&quot;Diapositiva 4&quot;/&gt;&lt;property id=&quot;20307&quot; value=&quot;453&quot;/&gt;&lt;/object&gt;&lt;object type=&quot;3&quot; unique_id=&quot;11750&quot;&gt;&lt;property id=&quot;20148&quot; value=&quot;5&quot;/&gt;&lt;property id=&quot;20300&quot; value=&quot;Diapositiva 5&quot;/&gt;&lt;property id=&quot;20307&quot; value=&quot;454&quot;/&gt;&lt;/object&gt;&lt;object type=&quot;3&quot; unique_id=&quot;11751&quot;&gt;&lt;property id=&quot;20148&quot; value=&quot;5&quot;/&gt;&lt;property id=&quot;20300&quot; value=&quot;Diapositiva 6&quot;/&gt;&lt;property id=&quot;20307&quot; value=&quot;455&quot;/&gt;&lt;/object&gt;&lt;object type=&quot;3&quot; unique_id=&quot;11753&quot;&gt;&lt;property id=&quot;20148&quot; value=&quot;5&quot;/&gt;&lt;property id=&quot;20300&quot; value=&quot;Diapositiva 20 - &amp;quot;THANK YOU FOR YOUR ATTENTION&amp;quot;&quot;/&gt;&lt;property id=&quot;20307&quot; value=&quot;456&quot;/&gt;&lt;/object&gt;&lt;object type=&quot;3&quot; unique_id=&quot;12223&quot;&gt;&lt;property id=&quot;20148&quot; value=&quot;5&quot;/&gt;&lt;property id=&quot;20300&quot; value=&quot;Diapositiva 15 - &amp;quot;2. Social rights as fundamental rights and the social dimension of EU integration.&amp;quot;&quot;/&gt;&lt;property id=&quot;20307&quot; value=&quot;458&quot;/&gt;&lt;/object&gt;&lt;object type=&quot;3&quot; unique_id=&quot;12700&quot;&gt;&lt;property id=&quot;20148&quot; value=&quot;5&quot;/&gt;&lt;property id=&quot;20300&quot; value=&quot;Diapositiva 16 - &amp;quot;&amp;#x0D;&amp;#x0A;.&amp;#x0D;&amp;#x0A;&amp;quot;&quot;/&gt;&lt;property id=&quot;20307&quot; value=&quot;461&quot;/&gt;&lt;/object&gt;&lt;object type=&quot;3&quot; unique_id=&quot;12701&quot;&gt;&lt;property id=&quot;20148&quot; value=&quot;5&quot;/&gt;&lt;property id=&quot;20300&quot; value=&quot;Diapositiva 17 - &amp;quot;3. Conclusions. New perspectives of EU Member States Constitutional Courts…&amp;#x0D;&amp;#x0A;&amp;quot;&quot;/&gt;&lt;property id=&quot;20307&quot; value=&quot;459&quot;/&gt;&lt;/object&gt;&lt;object type=&quot;3&quot; unique_id=&quot;13147&quot;&gt;&lt;property id=&quot;20148&quot; value=&quot;5&quot;/&gt;&lt;property id=&quot;20300&quot; value=&quot;Diapositiva 7&quot;/&gt;&lt;property id=&quot;20307&quot; value=&quot;473&quot;/&gt;&lt;/object&gt;&lt;object type=&quot;3&quot; unique_id=&quot;13148&quot;&gt;&lt;property id=&quot;20148&quot; value=&quot;5&quot;/&gt;&lt;property id=&quot;20300&quot; value=&quot;Diapositiva 8&quot;/&gt;&lt;property id=&quot;20307&quot; value=&quot;474&quot;/&gt;&lt;/object&gt;&lt;object type=&quot;3&quot; unique_id=&quot;13149&quot;&gt;&lt;property id=&quot;20148&quot; value=&quot;5&quot;/&gt;&lt;property id=&quot;20300&quot; value=&quot;Diapositiva 9&quot;/&gt;&lt;property id=&quot;20307&quot; value=&quot;475&quot;/&gt;&lt;/object&gt;&lt;object type=&quot;3&quot; unique_id=&quot;13150&quot;&gt;&lt;property id=&quot;20148&quot; value=&quot;5&quot;/&gt;&lt;property id=&quot;20300&quot; value=&quot;Diapositiva 12 - &amp;quot;2. Origin and development of constitutional limits doctrine.&amp;quot;&quot;/&gt;&lt;property id=&quot;20307&quot; value=&quot;476&quot;/&gt;&lt;/object&gt;&lt;object type=&quot;3&quot; unique_id=&quot;13151&quot;&gt;&lt;property id=&quot;20148&quot; value=&quot;5&quot;/&gt;&lt;property id=&quot;20300&quot; value=&quot;Diapositiva 13 - &amp;quot;2. Origin and development of constitutional limits doctrine.&amp;quot;&quot;/&gt;&lt;property id=&quot;20307&quot; value=&quot;477&quot;/&gt;&lt;/object&gt;&lt;object type=&quot;3&quot; unique_id=&quot;13152&quot;&gt;&lt;property id=&quot;20148&quot; value=&quot;5&quot;/&gt;&lt;property id=&quot;20300&quot; value=&quot;Diapositiva 14 - &amp;quot;2. Origin and development of constitutional limits doctrine.&amp;quot;&quot;/&gt;&lt;property id=&quot;20307&quot; value=&quot;478&quot;/&gt;&lt;/object&gt;&lt;object type=&quot;3&quot; unique_id=&quot;13153&quot;&gt;&lt;property id=&quot;20148&quot; value=&quot;5&quot;/&gt;&lt;property id=&quot;20300&quot; value=&quot;Diapositiva 18 - &amp;quot;3. Conclusions. New perspectives of EU Member States Constitutional Courts…&amp;#x0D;&amp;#x0A;&amp;quot;&quot;/&gt;&lt;property id=&quot;20307&quot; value=&quot;479&quot;/&gt;&lt;/object&gt;&lt;object type=&quot;3&quot; unique_id=&quot;13154&quot;&gt;&lt;property id=&quot;20148&quot; value=&quot;5&quot;/&gt;&lt;property id=&quot;20300&quot; value=&quot;Diapositiva 19 - &amp;quot;3. Conclusions. New perspectives of EU Member States Constitutional Courts…&amp;#x0D;&amp;#x0A;&amp;quot;&quot;/&gt;&lt;property id=&quot;20307&quot; value=&quot;480&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2458</TotalTime>
  <Words>1392</Words>
  <Application>Microsoft Office PowerPoint</Application>
  <PresentationFormat>Presentación en pantalla (4:3)</PresentationFormat>
  <Paragraphs>94</Paragraphs>
  <Slides>20</Slides>
  <Notes>2</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Concurrencia</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 </vt:lpstr>
      <vt:lpstr>Diapositiva 15</vt:lpstr>
      <vt:lpstr>Diapositiva 16</vt:lpstr>
      <vt:lpstr> </vt:lpstr>
      <vt:lpstr>Diapositiva 18</vt:lpstr>
      <vt:lpstr>Diapositiva 19</vt:lpstr>
      <vt:lpstr>THANK YOU FOR YOUR ATTENTION</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c:creator>
  <cp:lastModifiedBy>cristina</cp:lastModifiedBy>
  <cp:revision>362</cp:revision>
  <dcterms:created xsi:type="dcterms:W3CDTF">2007-05-21T23:35:59Z</dcterms:created>
  <dcterms:modified xsi:type="dcterms:W3CDTF">2015-05-26T05:59:59Z</dcterms:modified>
</cp:coreProperties>
</file>